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4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9"/>
  </p:notesMasterIdLst>
  <p:sldIdLst>
    <p:sldId id="256" r:id="rId2"/>
    <p:sldId id="257" r:id="rId3"/>
    <p:sldId id="260" r:id="rId4"/>
    <p:sldId id="293" r:id="rId5"/>
    <p:sldId id="266" r:id="rId6"/>
    <p:sldId id="262" r:id="rId7"/>
    <p:sldId id="263" r:id="rId8"/>
    <p:sldId id="295" r:id="rId9"/>
    <p:sldId id="296" r:id="rId10"/>
    <p:sldId id="306" r:id="rId11"/>
    <p:sldId id="307" r:id="rId12"/>
    <p:sldId id="308" r:id="rId13"/>
    <p:sldId id="299" r:id="rId14"/>
    <p:sldId id="297" r:id="rId15"/>
    <p:sldId id="272" r:id="rId16"/>
    <p:sldId id="273" r:id="rId17"/>
    <p:sldId id="261" r:id="rId18"/>
  </p:sldIdLst>
  <p:sldSz cx="9144000" cy="5143500" type="screen16x9"/>
  <p:notesSz cx="6858000" cy="9144000"/>
  <p:embeddedFontLst>
    <p:embeddedFont>
      <p:font typeface="Bree Serif" panose="020B0604020202020204" charset="0"/>
      <p:regular r:id="rId20"/>
    </p:embeddedFont>
    <p:embeddedFont>
      <p:font typeface="Didact Gothic" panose="020B0604020202020204" charset="0"/>
      <p:regular r:id="rId21"/>
    </p:embeddedFont>
    <p:embeddedFont>
      <p:font typeface="Roboto Black" panose="020B0604020202020204" charset="0"/>
      <p:bold r:id="rId22"/>
      <p:boldItalic r:id="rId23"/>
    </p:embeddedFont>
    <p:embeddedFont>
      <p:font typeface="Roboto Light" panose="020B0604020202020204" charset="0"/>
      <p:regular r:id="rId24"/>
      <p:bold r:id="rId25"/>
      <p:italic r:id="rId26"/>
      <p:boldItalic r:id="rId27"/>
    </p:embeddedFont>
    <p:embeddedFont>
      <p:font typeface="Roboto Mono Regular" panose="020B0604020202020204" charset="0"/>
      <p:regular r:id="rId28"/>
      <p:bold r:id="rId29"/>
      <p:italic r:id="rId30"/>
      <p:boldItalic r:id="rId31"/>
    </p:embeddedFont>
    <p:embeddedFont>
      <p:font typeface="Segoe Print" panose="02000600000000000000" pitchFamily="2" charset="0"/>
      <p:regular r:id="rId32"/>
      <p:bold r:id="rId33"/>
    </p:embeddedFont>
    <p:embeddedFont>
      <p:font typeface="Segoe Script" panose="030B0504020000000003" pitchFamily="66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YA NAUSHAD" initials="DN" lastIdx="1" clrIdx="0">
    <p:extLst>
      <p:ext uri="{19B8F6BF-5375-455C-9EA6-DF929625EA0E}">
        <p15:presenceInfo xmlns:p15="http://schemas.microsoft.com/office/powerpoint/2012/main" userId="23751ba18df78e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FFFF"/>
    <a:srgbClr val="CC99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4" autoAdjust="0"/>
    <p:restoredTop sz="89692" autoAdjust="0"/>
  </p:normalViewPr>
  <p:slideViewPr>
    <p:cSldViewPr snapToGrid="0">
      <p:cViewPr varScale="1">
        <p:scale>
          <a:sx n="80" d="100"/>
          <a:sy n="80" d="100"/>
        </p:scale>
        <p:origin x="10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8841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590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53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333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711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321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bb3dc62fd_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bb3dc62fd_0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981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686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95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47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415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52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47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987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981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05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812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 + IMAGE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30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Regular"/>
              <a:buNone/>
              <a:defRPr sz="1200"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3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microsoft.com/office/2017/06/relationships/model3d" Target="../media/model3d1.glb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microsoft.com/office/2017/06/relationships/model3d" Target="../media/model3d1.glb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microsoft.com/office/2017/06/relationships/model3d" Target="../media/model3d1.glb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microsoft.com/office/2017/06/relationships/model3d" Target="../media/model3d1.glb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4451436" y="4141049"/>
            <a:ext cx="4680253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C00"/>
                </a:solidFill>
                <a:latin typeface="Segoe Print" panose="02000600000000000000" pitchFamily="2" charset="0"/>
              </a:rPr>
              <a:t>A  PERSONAL MEDICAL ASSISTANT</a:t>
            </a:r>
            <a:endParaRPr sz="1800" b="1" dirty="0">
              <a:solidFill>
                <a:srgbClr val="FFCC00"/>
              </a:solidFill>
              <a:latin typeface="Segoe Print" panose="02000600000000000000" pitchFamily="2" charset="0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612315" y="1797496"/>
            <a:ext cx="74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DART</a:t>
            </a:r>
          </a:p>
        </p:txBody>
      </p:sp>
      <p:pic>
        <p:nvPicPr>
          <p:cNvPr id="2050" name="Picture 2" descr="Avatar, man, person, phone, profile, smartphone, user icon - Download on  Iconfinder">
            <a:extLst>
              <a:ext uri="{FF2B5EF4-FFF2-40B4-BE49-F238E27FC236}">
                <a16:creationId xmlns:a16="http://schemas.microsoft.com/office/drawing/2014/main" id="{752C9764-7978-4FA5-998C-AE9ED7E6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0363">
            <a:off x="5731878" y="315915"/>
            <a:ext cx="2280158" cy="189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E04676-A4C3-4A25-89A0-F3FF6F45B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8" r="2297"/>
          <a:stretch/>
        </p:blipFill>
        <p:spPr>
          <a:xfrm>
            <a:off x="5427134" y="2709154"/>
            <a:ext cx="2889646" cy="10218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 descr="Mobile phone">
                <a:extLst>
                  <a:ext uri="{FF2B5EF4-FFF2-40B4-BE49-F238E27FC236}">
                    <a16:creationId xmlns:a16="http://schemas.microsoft.com/office/drawing/2014/main" id="{806CB92B-3FF2-49A3-BC13-2311D8BE71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6665087"/>
                  </p:ext>
                </p:extLst>
              </p:nvPr>
            </p:nvGraphicFramePr>
            <p:xfrm>
              <a:off x="4715266" y="647183"/>
              <a:ext cx="2185795" cy="4410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85795" cy="441020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88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 descr="Mobile phone">
                <a:extLst>
                  <a:ext uri="{FF2B5EF4-FFF2-40B4-BE49-F238E27FC236}">
                    <a16:creationId xmlns:a16="http://schemas.microsoft.com/office/drawing/2014/main" id="{806CB92B-3FF2-49A3-BC13-2311D8BE71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5266" y="647183"/>
                <a:ext cx="2185795" cy="4410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Mobile phone">
                <a:extLst>
                  <a:ext uri="{FF2B5EF4-FFF2-40B4-BE49-F238E27FC236}">
                    <a16:creationId xmlns:a16="http://schemas.microsoft.com/office/drawing/2014/main" id="{33830F16-BEDB-4EEC-9742-2EC74CA613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7012829"/>
                  </p:ext>
                </p:extLst>
              </p:nvPr>
            </p:nvGraphicFramePr>
            <p:xfrm>
              <a:off x="1478943" y="647184"/>
              <a:ext cx="4003513" cy="4410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03513" cy="441020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88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Mobile phone">
                <a:extLst>
                  <a:ext uri="{FF2B5EF4-FFF2-40B4-BE49-F238E27FC236}">
                    <a16:creationId xmlns:a16="http://schemas.microsoft.com/office/drawing/2014/main" id="{33830F16-BEDB-4EEC-9742-2EC74CA61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8943" y="647184"/>
                <a:ext cx="4003513" cy="4410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 descr="Mobile phone">
                <a:extLst>
                  <a:ext uri="{FF2B5EF4-FFF2-40B4-BE49-F238E27FC236}">
                    <a16:creationId xmlns:a16="http://schemas.microsoft.com/office/drawing/2014/main" id="{E0798A12-A2A1-41BA-B310-107F601C2A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4632807"/>
                  </p:ext>
                </p:extLst>
              </p:nvPr>
            </p:nvGraphicFramePr>
            <p:xfrm>
              <a:off x="-746137" y="647182"/>
              <a:ext cx="3773097" cy="4410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73097" cy="441020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188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 descr="Mobile phone">
                <a:extLst>
                  <a:ext uri="{FF2B5EF4-FFF2-40B4-BE49-F238E27FC236}">
                    <a16:creationId xmlns:a16="http://schemas.microsoft.com/office/drawing/2014/main" id="{E0798A12-A2A1-41BA-B310-107F601C2A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46137" y="647182"/>
                <a:ext cx="3773097" cy="4410209"/>
              </a:xfrm>
              <a:prstGeom prst="rect">
                <a:avLst/>
              </a:prstGeom>
            </p:spPr>
          </p:pic>
        </mc:Fallback>
      </mc:AlternateContent>
      <p:sp>
        <p:nvSpPr>
          <p:cNvPr id="1111" name="Google Shape;1111;p37"/>
          <p:cNvSpPr txBox="1">
            <a:spLocks noGrp="1"/>
          </p:cNvSpPr>
          <p:nvPr>
            <p:ph type="subTitle" idx="4294967295"/>
          </p:nvPr>
        </p:nvSpPr>
        <p:spPr>
          <a:xfrm>
            <a:off x="7238543" y="1195470"/>
            <a:ext cx="1816840" cy="708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/>
              <a:t>Page for the Users to input their  Profile Details </a:t>
            </a:r>
            <a:endParaRPr sz="1200"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subTitle" idx="4294967295"/>
          </p:nvPr>
        </p:nvSpPr>
        <p:spPr>
          <a:xfrm>
            <a:off x="7212762" y="2143298"/>
            <a:ext cx="1760808" cy="708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>
                <a:solidFill>
                  <a:schemeClr val="bg1"/>
                </a:solidFill>
              </a:rPr>
              <a:t>Initial screen visible to users after Login for the users to access Profile and Home Page by clicking on the respective icons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4294967295"/>
          </p:nvPr>
        </p:nvSpPr>
        <p:spPr>
          <a:xfrm>
            <a:off x="7300653" y="3889885"/>
            <a:ext cx="1642280" cy="1329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/>
              <a:t>Login Screen</a:t>
            </a:r>
            <a:endParaRPr sz="1200" dirty="0"/>
          </a:p>
        </p:txBody>
      </p:sp>
      <p:cxnSp>
        <p:nvCxnSpPr>
          <p:cNvPr id="1117" name="Google Shape;1117;p37"/>
          <p:cNvCxnSpPr>
            <a:cxnSpLocks/>
          </p:cNvCxnSpPr>
          <p:nvPr/>
        </p:nvCxnSpPr>
        <p:spPr>
          <a:xfrm>
            <a:off x="0" y="58887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62;p32">
            <a:extLst>
              <a:ext uri="{FF2B5EF4-FFF2-40B4-BE49-F238E27FC236}">
                <a16:creationId xmlns:a16="http://schemas.microsoft.com/office/drawing/2014/main" id="{B3B1C278-6CF4-4F08-B295-A345F18B01AD}"/>
              </a:ext>
            </a:extLst>
          </p:cNvPr>
          <p:cNvSpPr txBox="1">
            <a:spLocks/>
          </p:cNvSpPr>
          <p:nvPr/>
        </p:nvSpPr>
        <p:spPr>
          <a:xfrm>
            <a:off x="311700" y="40584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IN" dirty="0" err="1">
                <a:solidFill>
                  <a:srgbClr val="FFCC00"/>
                </a:solidFill>
              </a:rPr>
              <a:t>MedAide</a:t>
            </a:r>
            <a:r>
              <a:rPr lang="en-IN" dirty="0">
                <a:solidFill>
                  <a:srgbClr val="FFCC00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– SNAPSHOTS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1640AD-0938-4952-AC84-B19B82563587}"/>
              </a:ext>
            </a:extLst>
          </p:cNvPr>
          <p:cNvSpPr txBox="1"/>
          <p:nvPr/>
        </p:nvSpPr>
        <p:spPr>
          <a:xfrm>
            <a:off x="2348397" y="1137157"/>
            <a:ext cx="1797923" cy="335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FE622-9100-41C2-B972-374A7AAB87EC}"/>
              </a:ext>
            </a:extLst>
          </p:cNvPr>
          <p:cNvSpPr txBox="1"/>
          <p:nvPr/>
        </p:nvSpPr>
        <p:spPr>
          <a:xfrm>
            <a:off x="4909395" y="1110353"/>
            <a:ext cx="1498841" cy="335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3FE031-B5CE-4DF6-9A0D-CDFD11B13B10}"/>
              </a:ext>
            </a:extLst>
          </p:cNvPr>
          <p:cNvSpPr txBox="1"/>
          <p:nvPr/>
        </p:nvSpPr>
        <p:spPr>
          <a:xfrm>
            <a:off x="204601" y="1294205"/>
            <a:ext cx="1797923" cy="335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0CFD52-807A-4053-8F9C-7B031207E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602" y="1110353"/>
            <a:ext cx="1858252" cy="36206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31FE27-D84E-4063-B1C1-F27F93297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5311" y="1110353"/>
            <a:ext cx="1858253" cy="36206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2AF4F7-6ED7-4E7B-8CA3-5506C7F35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021" y="1118348"/>
            <a:ext cx="1833916" cy="3612678"/>
          </a:xfrm>
          <a:prstGeom prst="rect">
            <a:avLst/>
          </a:prstGeom>
        </p:spPr>
      </p:pic>
      <p:cxnSp>
        <p:nvCxnSpPr>
          <p:cNvPr id="1108" name="Google Shape;1108;p37"/>
          <p:cNvCxnSpPr>
            <a:cxnSpLocks/>
          </p:cNvCxnSpPr>
          <p:nvPr/>
        </p:nvCxnSpPr>
        <p:spPr>
          <a:xfrm>
            <a:off x="5482456" y="1477838"/>
            <a:ext cx="167371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0" name="Google Shape;1110;p37"/>
          <p:cNvCxnSpPr>
            <a:cxnSpLocks/>
          </p:cNvCxnSpPr>
          <p:nvPr/>
        </p:nvCxnSpPr>
        <p:spPr>
          <a:xfrm>
            <a:off x="3403831" y="2834434"/>
            <a:ext cx="3752343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09" name="Google Shape;1109;p37"/>
          <p:cNvCxnSpPr>
            <a:cxnSpLocks/>
          </p:cNvCxnSpPr>
          <p:nvPr/>
        </p:nvCxnSpPr>
        <p:spPr>
          <a:xfrm>
            <a:off x="1246618" y="4070364"/>
            <a:ext cx="5909556" cy="1381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5424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Mobile phone">
                <a:extLst>
                  <a:ext uri="{FF2B5EF4-FFF2-40B4-BE49-F238E27FC236}">
                    <a16:creationId xmlns:a16="http://schemas.microsoft.com/office/drawing/2014/main" id="{33830F16-BEDB-4EEC-9742-2EC74CA613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8943" y="647184"/>
              <a:ext cx="4003513" cy="4410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03513" cy="441020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88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Mobile phone">
                <a:extLst>
                  <a:ext uri="{FF2B5EF4-FFF2-40B4-BE49-F238E27FC236}">
                    <a16:creationId xmlns:a16="http://schemas.microsoft.com/office/drawing/2014/main" id="{33830F16-BEDB-4EEC-9742-2EC74CA61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8943" y="647184"/>
                <a:ext cx="4003513" cy="4410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 descr="Mobile phone">
                <a:extLst>
                  <a:ext uri="{FF2B5EF4-FFF2-40B4-BE49-F238E27FC236}">
                    <a16:creationId xmlns:a16="http://schemas.microsoft.com/office/drawing/2014/main" id="{E0798A12-A2A1-41BA-B310-107F601C2A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46137" y="647182"/>
              <a:ext cx="3773097" cy="4410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73097" cy="441020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88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 descr="Mobile phone">
                <a:extLst>
                  <a:ext uri="{FF2B5EF4-FFF2-40B4-BE49-F238E27FC236}">
                    <a16:creationId xmlns:a16="http://schemas.microsoft.com/office/drawing/2014/main" id="{E0798A12-A2A1-41BA-B310-107F601C2A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46137" y="647182"/>
                <a:ext cx="3773097" cy="4410209"/>
              </a:xfrm>
              <a:prstGeom prst="rect">
                <a:avLst/>
              </a:prstGeom>
            </p:spPr>
          </p:pic>
        </mc:Fallback>
      </mc:AlternateContent>
      <p:sp>
        <p:nvSpPr>
          <p:cNvPr id="1111" name="Google Shape;1111;p37"/>
          <p:cNvSpPr txBox="1">
            <a:spLocks noGrp="1"/>
          </p:cNvSpPr>
          <p:nvPr>
            <p:ph type="subTitle" idx="4294967295"/>
          </p:nvPr>
        </p:nvSpPr>
        <p:spPr>
          <a:xfrm>
            <a:off x="7299359" y="705494"/>
            <a:ext cx="1756023" cy="1579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/>
              <a:t>On clicking the search option in Home Page user will be directed to this page. Here user can enter location  and choose from the categories displayed. </a:t>
            </a:r>
            <a:endParaRPr sz="1200"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subTitle" idx="4294967295"/>
          </p:nvPr>
        </p:nvSpPr>
        <p:spPr>
          <a:xfrm>
            <a:off x="7299359" y="2470173"/>
            <a:ext cx="1884620" cy="1007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>
                <a:solidFill>
                  <a:schemeClr val="bg1"/>
                </a:solidFill>
              </a:rPr>
              <a:t>Home page displaying   the features accessible to  users. Motivational / inspirational  messages keeps scrolling below the page 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4294967295"/>
          </p:nvPr>
        </p:nvSpPr>
        <p:spPr>
          <a:xfrm>
            <a:off x="7280602" y="4034136"/>
            <a:ext cx="1774780" cy="116767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/>
              <a:t>Pop up message on  screen confirming the saving of profile data</a:t>
            </a:r>
            <a:endParaRPr sz="1200" dirty="0"/>
          </a:p>
        </p:txBody>
      </p:sp>
      <p:cxnSp>
        <p:nvCxnSpPr>
          <p:cNvPr id="1117" name="Google Shape;1117;p37"/>
          <p:cNvCxnSpPr>
            <a:cxnSpLocks/>
          </p:cNvCxnSpPr>
          <p:nvPr/>
        </p:nvCxnSpPr>
        <p:spPr>
          <a:xfrm>
            <a:off x="0" y="58887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62;p32">
            <a:extLst>
              <a:ext uri="{FF2B5EF4-FFF2-40B4-BE49-F238E27FC236}">
                <a16:creationId xmlns:a16="http://schemas.microsoft.com/office/drawing/2014/main" id="{B3B1C278-6CF4-4F08-B295-A345F18B01AD}"/>
              </a:ext>
            </a:extLst>
          </p:cNvPr>
          <p:cNvSpPr txBox="1">
            <a:spLocks/>
          </p:cNvSpPr>
          <p:nvPr/>
        </p:nvSpPr>
        <p:spPr>
          <a:xfrm>
            <a:off x="311700" y="11425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IN" dirty="0" err="1">
                <a:solidFill>
                  <a:srgbClr val="FFCC00"/>
                </a:solidFill>
              </a:rPr>
              <a:t>MedAide</a:t>
            </a:r>
            <a:r>
              <a:rPr lang="en-IN" dirty="0">
                <a:solidFill>
                  <a:srgbClr val="FFCC00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– SNAPSHOTS Contd..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1640AD-0938-4952-AC84-B19B82563587}"/>
              </a:ext>
            </a:extLst>
          </p:cNvPr>
          <p:cNvSpPr txBox="1"/>
          <p:nvPr/>
        </p:nvSpPr>
        <p:spPr>
          <a:xfrm>
            <a:off x="2348397" y="1137157"/>
            <a:ext cx="1797923" cy="335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FE622-9100-41C2-B972-374A7AAB87EC}"/>
              </a:ext>
            </a:extLst>
          </p:cNvPr>
          <p:cNvSpPr txBox="1"/>
          <p:nvPr/>
        </p:nvSpPr>
        <p:spPr>
          <a:xfrm>
            <a:off x="4909395" y="1110353"/>
            <a:ext cx="1498841" cy="335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3FE031-B5CE-4DF6-9A0D-CDFD11B13B10}"/>
              </a:ext>
            </a:extLst>
          </p:cNvPr>
          <p:cNvSpPr txBox="1"/>
          <p:nvPr/>
        </p:nvSpPr>
        <p:spPr>
          <a:xfrm>
            <a:off x="204601" y="1294205"/>
            <a:ext cx="1797923" cy="335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D277F-E9E4-43A6-A6FF-84EFEBD67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601" y="1137157"/>
            <a:ext cx="1844642" cy="3635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359EF-8274-4DE7-BE75-61CCE82E6B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0843" y="1110353"/>
            <a:ext cx="1844642" cy="359004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Mobile phone">
                <a:extLst>
                  <a:ext uri="{FF2B5EF4-FFF2-40B4-BE49-F238E27FC236}">
                    <a16:creationId xmlns:a16="http://schemas.microsoft.com/office/drawing/2014/main" id="{2AAF234C-F54A-4A78-B072-3DA6EE7E9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210868"/>
                  </p:ext>
                </p:extLst>
              </p:nvPr>
            </p:nvGraphicFramePr>
            <p:xfrm>
              <a:off x="3785468" y="647181"/>
              <a:ext cx="4003513" cy="4410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03513" cy="441020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88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Mobile phone">
                <a:extLst>
                  <a:ext uri="{FF2B5EF4-FFF2-40B4-BE49-F238E27FC236}">
                    <a16:creationId xmlns:a16="http://schemas.microsoft.com/office/drawing/2014/main" id="{2AAF234C-F54A-4A78-B072-3DA6EE7E9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468" y="647181"/>
                <a:ext cx="4003513" cy="441020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6048351-ACF2-458F-A976-A21BA0136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368" y="1110353"/>
            <a:ext cx="1844642" cy="3585858"/>
          </a:xfrm>
          <a:prstGeom prst="rect">
            <a:avLst/>
          </a:prstGeom>
        </p:spPr>
      </p:pic>
      <p:cxnSp>
        <p:nvCxnSpPr>
          <p:cNvPr id="1108" name="Google Shape;1108;p37"/>
          <p:cNvCxnSpPr>
            <a:cxnSpLocks/>
          </p:cNvCxnSpPr>
          <p:nvPr/>
        </p:nvCxnSpPr>
        <p:spPr>
          <a:xfrm>
            <a:off x="5438128" y="1478402"/>
            <a:ext cx="1710095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0" name="Google Shape;1110;p37"/>
          <p:cNvCxnSpPr>
            <a:cxnSpLocks/>
          </p:cNvCxnSpPr>
          <p:nvPr/>
        </p:nvCxnSpPr>
        <p:spPr>
          <a:xfrm>
            <a:off x="3482482" y="2871477"/>
            <a:ext cx="366574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09" name="Google Shape;1109;p37"/>
          <p:cNvCxnSpPr>
            <a:cxnSpLocks/>
          </p:cNvCxnSpPr>
          <p:nvPr/>
        </p:nvCxnSpPr>
        <p:spPr>
          <a:xfrm flipV="1">
            <a:off x="1179488" y="4365124"/>
            <a:ext cx="5968735" cy="209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55178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Mobile phone">
                <a:extLst>
                  <a:ext uri="{FF2B5EF4-FFF2-40B4-BE49-F238E27FC236}">
                    <a16:creationId xmlns:a16="http://schemas.microsoft.com/office/drawing/2014/main" id="{33830F16-BEDB-4EEC-9742-2EC74CA613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8943" y="647184"/>
              <a:ext cx="4003513" cy="4410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03513" cy="441020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88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Mobile phone">
                <a:extLst>
                  <a:ext uri="{FF2B5EF4-FFF2-40B4-BE49-F238E27FC236}">
                    <a16:creationId xmlns:a16="http://schemas.microsoft.com/office/drawing/2014/main" id="{33830F16-BEDB-4EEC-9742-2EC74CA61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8943" y="647184"/>
                <a:ext cx="4003513" cy="4410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 descr="Mobile phone">
                <a:extLst>
                  <a:ext uri="{FF2B5EF4-FFF2-40B4-BE49-F238E27FC236}">
                    <a16:creationId xmlns:a16="http://schemas.microsoft.com/office/drawing/2014/main" id="{E0798A12-A2A1-41BA-B310-107F601C2A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8960293"/>
                  </p:ext>
                </p:extLst>
              </p:nvPr>
            </p:nvGraphicFramePr>
            <p:xfrm>
              <a:off x="-746137" y="647182"/>
              <a:ext cx="3773097" cy="4410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73097" cy="441020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88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 descr="Mobile phone">
                <a:extLst>
                  <a:ext uri="{FF2B5EF4-FFF2-40B4-BE49-F238E27FC236}">
                    <a16:creationId xmlns:a16="http://schemas.microsoft.com/office/drawing/2014/main" id="{E0798A12-A2A1-41BA-B310-107F601C2A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46137" y="647182"/>
                <a:ext cx="3773097" cy="4410209"/>
              </a:xfrm>
              <a:prstGeom prst="rect">
                <a:avLst/>
              </a:prstGeom>
            </p:spPr>
          </p:pic>
        </mc:Fallback>
      </mc:AlternateContent>
      <p:sp>
        <p:nvSpPr>
          <p:cNvPr id="1111" name="Google Shape;1111;p37"/>
          <p:cNvSpPr txBox="1">
            <a:spLocks noGrp="1"/>
          </p:cNvSpPr>
          <p:nvPr>
            <p:ph type="subTitle" idx="4294967295"/>
          </p:nvPr>
        </p:nvSpPr>
        <p:spPr>
          <a:xfrm>
            <a:off x="7298885" y="714975"/>
            <a:ext cx="1845116" cy="1579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/>
              <a:t>On clicking the Report Storage option on Home Page for report  upload first permission will be sought from the user as shown in this snapshot</a:t>
            </a:r>
            <a:endParaRPr sz="1200"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subTitle" idx="4294967295"/>
          </p:nvPr>
        </p:nvSpPr>
        <p:spPr>
          <a:xfrm>
            <a:off x="7299358" y="2420608"/>
            <a:ext cx="1844642" cy="154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bg1"/>
                </a:solidFill>
              </a:rPr>
              <a:t>If user selects the Speed Dial option on Home Page, this screen appears for the user with the default Emergency  Contact no. </a:t>
            </a:r>
            <a:r>
              <a:rPr lang="en-US" sz="1200" b="1" dirty="0">
                <a:solidFill>
                  <a:schemeClr val="bg1"/>
                </a:solidFill>
              </a:rPr>
              <a:t>102</a:t>
            </a:r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4294967295"/>
          </p:nvPr>
        </p:nvSpPr>
        <p:spPr>
          <a:xfrm>
            <a:off x="7298884" y="4023274"/>
            <a:ext cx="1906588" cy="116767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/>
              <a:t>Once the location and specialisation is entered by User this Page will  be displayed </a:t>
            </a:r>
            <a:endParaRPr sz="1200" dirty="0"/>
          </a:p>
        </p:txBody>
      </p:sp>
      <p:cxnSp>
        <p:nvCxnSpPr>
          <p:cNvPr id="1117" name="Google Shape;1117;p37"/>
          <p:cNvCxnSpPr>
            <a:cxnSpLocks/>
          </p:cNvCxnSpPr>
          <p:nvPr/>
        </p:nvCxnSpPr>
        <p:spPr>
          <a:xfrm>
            <a:off x="0" y="58887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662;p32">
            <a:extLst>
              <a:ext uri="{FF2B5EF4-FFF2-40B4-BE49-F238E27FC236}">
                <a16:creationId xmlns:a16="http://schemas.microsoft.com/office/drawing/2014/main" id="{B3B1C278-6CF4-4F08-B295-A345F18B01AD}"/>
              </a:ext>
            </a:extLst>
          </p:cNvPr>
          <p:cNvSpPr txBox="1">
            <a:spLocks/>
          </p:cNvSpPr>
          <p:nvPr/>
        </p:nvSpPr>
        <p:spPr>
          <a:xfrm>
            <a:off x="311700" y="11425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IN" dirty="0" err="1">
                <a:solidFill>
                  <a:srgbClr val="FFCC00"/>
                </a:solidFill>
              </a:rPr>
              <a:t>MedAide</a:t>
            </a:r>
            <a:r>
              <a:rPr lang="en-IN" dirty="0">
                <a:solidFill>
                  <a:srgbClr val="FFCC00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– SNAPSHOTS Contd..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1640AD-0938-4952-AC84-B19B82563587}"/>
              </a:ext>
            </a:extLst>
          </p:cNvPr>
          <p:cNvSpPr txBox="1"/>
          <p:nvPr/>
        </p:nvSpPr>
        <p:spPr>
          <a:xfrm>
            <a:off x="2348397" y="1137157"/>
            <a:ext cx="1797923" cy="335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9FE622-9100-41C2-B972-374A7AAB87EC}"/>
              </a:ext>
            </a:extLst>
          </p:cNvPr>
          <p:cNvSpPr txBox="1"/>
          <p:nvPr/>
        </p:nvSpPr>
        <p:spPr>
          <a:xfrm>
            <a:off x="4909395" y="1110353"/>
            <a:ext cx="1498841" cy="335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3FE031-B5CE-4DF6-9A0D-CDFD11B13B10}"/>
              </a:ext>
            </a:extLst>
          </p:cNvPr>
          <p:cNvSpPr txBox="1"/>
          <p:nvPr/>
        </p:nvSpPr>
        <p:spPr>
          <a:xfrm>
            <a:off x="204601" y="1294205"/>
            <a:ext cx="1797923" cy="335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Mobile phone">
                <a:extLst>
                  <a:ext uri="{FF2B5EF4-FFF2-40B4-BE49-F238E27FC236}">
                    <a16:creationId xmlns:a16="http://schemas.microsoft.com/office/drawing/2014/main" id="{2AAF234C-F54A-4A78-B072-3DA6EE7E9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6220042"/>
                  </p:ext>
                </p:extLst>
              </p:nvPr>
            </p:nvGraphicFramePr>
            <p:xfrm>
              <a:off x="3785468" y="647181"/>
              <a:ext cx="4003513" cy="44102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03513" cy="441020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88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Mobile phone">
                <a:extLst>
                  <a:ext uri="{FF2B5EF4-FFF2-40B4-BE49-F238E27FC236}">
                    <a16:creationId xmlns:a16="http://schemas.microsoft.com/office/drawing/2014/main" id="{2AAF234C-F54A-4A78-B072-3DA6EE7E9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468" y="647181"/>
                <a:ext cx="4003513" cy="44102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EEFF03-8EE8-4154-8183-9CCD5ED7F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602" y="1103040"/>
            <a:ext cx="1849950" cy="3775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0A4B8-0355-4C46-A745-B566C18DA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5969" y="1103040"/>
            <a:ext cx="1844642" cy="3585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1FD6D7-5FF1-43A7-A446-B12567907A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369" y="1100139"/>
            <a:ext cx="1844642" cy="3583765"/>
          </a:xfrm>
          <a:prstGeom prst="rect">
            <a:avLst/>
          </a:prstGeom>
        </p:spPr>
      </p:pic>
      <p:cxnSp>
        <p:nvCxnSpPr>
          <p:cNvPr id="1108" name="Google Shape;1108;p37"/>
          <p:cNvCxnSpPr>
            <a:cxnSpLocks/>
          </p:cNvCxnSpPr>
          <p:nvPr/>
        </p:nvCxnSpPr>
        <p:spPr>
          <a:xfrm>
            <a:off x="5436345" y="1504739"/>
            <a:ext cx="1710095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0" name="Google Shape;1110;p37"/>
          <p:cNvCxnSpPr>
            <a:cxnSpLocks/>
          </p:cNvCxnSpPr>
          <p:nvPr/>
        </p:nvCxnSpPr>
        <p:spPr>
          <a:xfrm>
            <a:off x="3480699" y="2892085"/>
            <a:ext cx="3665741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09" name="Google Shape;1109;p37"/>
          <p:cNvCxnSpPr>
            <a:cxnSpLocks/>
          </p:cNvCxnSpPr>
          <p:nvPr/>
        </p:nvCxnSpPr>
        <p:spPr>
          <a:xfrm flipV="1">
            <a:off x="1177764" y="4392785"/>
            <a:ext cx="5968735" cy="2091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5719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2"/>
          <p:cNvSpPr txBox="1">
            <a:spLocks noGrp="1"/>
          </p:cNvSpPr>
          <p:nvPr>
            <p:ph type="ctrTitle"/>
          </p:nvPr>
        </p:nvSpPr>
        <p:spPr>
          <a:xfrm>
            <a:off x="188755" y="99892"/>
            <a:ext cx="8520600" cy="445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DEMO VIDEO OF</a:t>
            </a:r>
            <a:r>
              <a:rPr lang="en-IN" dirty="0"/>
              <a:t> </a:t>
            </a:r>
            <a:r>
              <a:rPr lang="en-IN" dirty="0" err="1">
                <a:solidFill>
                  <a:srgbClr val="FFCC00"/>
                </a:solidFill>
              </a:rPr>
              <a:t>MedAide</a:t>
            </a:r>
            <a:endParaRPr dirty="0">
              <a:solidFill>
                <a:srgbClr val="FFCC00"/>
              </a:solidFill>
            </a:endParaRPr>
          </a:p>
        </p:txBody>
      </p:sp>
      <p:cxnSp>
        <p:nvCxnSpPr>
          <p:cNvPr id="694" name="Google Shape;694;p32"/>
          <p:cNvCxnSpPr/>
          <p:nvPr/>
        </p:nvCxnSpPr>
        <p:spPr>
          <a:xfrm>
            <a:off x="311700" y="462511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Mobile phone">
                <a:extLst>
                  <a:ext uri="{FF2B5EF4-FFF2-40B4-BE49-F238E27FC236}">
                    <a16:creationId xmlns:a16="http://schemas.microsoft.com/office/drawing/2014/main" id="{CA974984-018C-4F65-9B75-4F8464607F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0070103"/>
                  </p:ext>
                </p:extLst>
              </p:nvPr>
            </p:nvGraphicFramePr>
            <p:xfrm>
              <a:off x="-1327868" y="520718"/>
              <a:ext cx="11569147" cy="46227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569147" cy="4622782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38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Mobile phone">
                <a:extLst>
                  <a:ext uri="{FF2B5EF4-FFF2-40B4-BE49-F238E27FC236}">
                    <a16:creationId xmlns:a16="http://schemas.microsoft.com/office/drawing/2014/main" id="{CA974984-018C-4F65-9B75-4F8464607F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27868" y="520718"/>
                <a:ext cx="11569147" cy="4622782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WhatsApp Video 2020-12-24 at 21.32.14">
            <a:hlinkClick r:id="" action="ppaction://media"/>
            <a:extLst>
              <a:ext uri="{FF2B5EF4-FFF2-40B4-BE49-F238E27FC236}">
                <a16:creationId xmlns:a16="http://schemas.microsoft.com/office/drawing/2014/main" id="{D65F5F8E-4342-4330-8D0B-BA7601FB6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75019" y="966158"/>
            <a:ext cx="1948071" cy="407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4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49" name="Google Shape;749;p34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0" name="Google Shape;750;p34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1" name="Google Shape;751;p34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E2A47"/>
              </a:solidFill>
              <a:effectLst/>
              <a:highlight>
                <a:srgbClr val="0E2A47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2" name="Google Shape;752;p34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3" name="Google Shape;753;p34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4" name="Google Shape;754;p34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5" name="Google Shape;755;p34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6" name="Google Shape;756;p34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7" name="Google Shape;757;p34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8" name="Google Shape;758;p34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9" name="Google Shape;759;p34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0" name="Google Shape;760;p34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1" name="Google Shape;761;p34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2" name="Google Shape;762;p34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3" name="Google Shape;763;p34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4" name="Google Shape;764;p34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5" name="Google Shape;765;p34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6" name="Google Shape;766;p34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7" name="Google Shape;767;p34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8" name="Google Shape;768;p34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9" name="Google Shape;769;p34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0" name="Google Shape;770;p34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chemeClr val="accent1">
              <a:alpha val="410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1" name="Google Shape;771;p34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2" name="Google Shape;772;p34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chemeClr val="accent1">
              <a:alpha val="410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3" name="Google Shape;773;p34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4" name="Google Shape;774;p34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5" name="Google Shape;775;p34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6" name="Google Shape;776;p34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chemeClr val="lt1"/>
          </a:solidFill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7" name="Google Shape;777;p34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8" name="Google Shape;778;p34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9" name="Google Shape;779;p34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0" name="Google Shape;780;p34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1" name="Google Shape;781;p34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2" name="Google Shape;782;p34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4" name="Google Shape;784;p34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chemeClr val="accent1">
              <a:alpha val="410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5" name="Google Shape;785;p34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6" name="Google Shape;786;p34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7" name="Google Shape;787;p34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8" name="Google Shape;788;p34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9" name="Google Shape;789;p34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0" name="Google Shape;790;p34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1" name="Google Shape;791;p34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2" name="Google Shape;792;p34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3" name="Google Shape;793;p34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4" name="Google Shape;794;p34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5" name="Google Shape;795;p34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6" name="Google Shape;796;p34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7" name="Google Shape;797;p34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8" name="Google Shape;798;p34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99" name="Google Shape;799;p34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0" name="Google Shape;800;p34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1" name="Google Shape;801;p34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2" name="Google Shape;802;p34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3" name="Google Shape;803;p34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4" name="Google Shape;804;p34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5" name="Google Shape;805;p34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6" name="Google Shape;806;p34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7" name="Google Shape;807;p34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34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34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34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34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34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34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4" name="Google Shape;814;p34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5" name="Google Shape;815;p34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6" name="Google Shape;816;p34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7" name="Google Shape;817;p34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8" name="Google Shape;818;p34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9" name="Google Shape;819;p34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0" name="Google Shape;820;p34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1" name="Google Shape;821;p34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2" name="Google Shape;822;p34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3" name="Google Shape;823;p34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4" name="Google Shape;824;p34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5" name="Google Shape;825;p34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6" name="Google Shape;826;p34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7" name="Google Shape;827;p34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8" name="Google Shape;828;p34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9" name="Google Shape;829;p34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0" name="Google Shape;830;p34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1" name="Google Shape;831;p34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2" name="Google Shape;832;p34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3" name="Google Shape;833;p34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4" name="Google Shape;834;p34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5" name="Google Shape;835;p34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6" name="Google Shape;836;p34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7" name="Google Shape;837;p34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8" name="Google Shape;838;p34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9" name="Google Shape;839;p34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0" name="Google Shape;840;p34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1" name="Google Shape;841;p34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2" name="Google Shape;842;p34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3" name="Google Shape;843;p34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4" name="Google Shape;844;p34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5" name="Google Shape;845;p34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6" name="Google Shape;846;p34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7" name="Google Shape;847;p34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8" name="Google Shape;848;p34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9" name="Google Shape;849;p34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0" name="Google Shape;850;p34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1" name="Google Shape;851;p34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2" name="Google Shape;852;p34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3" name="Google Shape;853;p34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4" name="Google Shape;854;p34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5" name="Google Shape;855;p34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6" name="Google Shape;856;p34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7" name="Google Shape;857;p34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8" name="Google Shape;858;p34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9" name="Google Shape;859;p34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0" name="Google Shape;860;p34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1" name="Google Shape;861;p34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chemeClr val="lt1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2" name="Google Shape;862;p34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3" name="Google Shape;863;p34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4" name="Google Shape;864;p34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5" name="Google Shape;865;p34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6" name="Google Shape;866;p34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7" name="Google Shape;867;p34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8" name="Google Shape;868;p34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9" name="Google Shape;869;p34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0" name="Google Shape;870;p34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1" name="Google Shape;871;p34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2" name="Google Shape;872;p34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3" name="Google Shape;873;p34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4" name="Google Shape;874;p34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5" name="Google Shape;875;p34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6" name="Google Shape;876;p34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7" name="Google Shape;877;p34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8" name="Google Shape;878;p34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9" name="Google Shape;879;p34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0" name="Google Shape;880;p34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1" name="Google Shape;881;p34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2" name="Google Shape;882;p34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3" name="Google Shape;883;p34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4" name="Google Shape;884;p34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5" name="Google Shape;885;p34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6" name="Google Shape;886;p34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7" name="Google Shape;887;p34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8" name="Google Shape;888;p34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89" name="Google Shape;889;p34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0" name="Google Shape;890;p34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1" name="Google Shape;891;p34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2" name="Google Shape;892;p34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3" name="Google Shape;893;p34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4" name="Google Shape;894;p34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5" name="Google Shape;895;p34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6" name="Google Shape;896;p34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7" name="Google Shape;897;p34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8" name="Google Shape;898;p34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9" name="Google Shape;899;p34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0" name="Google Shape;900;p34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1" name="Google Shape;901;p34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2" name="Google Shape;902;p34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3" name="Google Shape;903;p34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4" name="Google Shape;904;p34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5" name="Google Shape;905;p34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6" name="Google Shape;906;p34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7" name="Google Shape;907;p34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8" name="Google Shape;908;p34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9" name="Google Shape;909;p34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0" name="Google Shape;910;p34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1" name="Google Shape;911;p34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2" name="Google Shape;912;p34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3" name="Google Shape;913;p34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4" name="Google Shape;914;p34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5" name="Google Shape;915;p34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6" name="Google Shape;916;p34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7" name="Google Shape;917;p34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8" name="Google Shape;918;p34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9" name="Google Shape;919;p34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0" name="Google Shape;920;p34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1" name="Google Shape;921;p34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" name="Google Shape;922;p34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3" name="Google Shape;923;p34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4" name="Google Shape;924;p34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5" name="Google Shape;925;p34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6" name="Google Shape;926;p34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7" name="Google Shape;927;p34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8" name="Google Shape;928;p34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9" name="Google Shape;929;p34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0" name="Google Shape;930;p34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1" name="Google Shape;931;p34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2" name="Google Shape;932;p34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3" name="Google Shape;933;p34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4" name="Google Shape;934;p34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5" name="Google Shape;935;p34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6" name="Google Shape;936;p34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7" name="Google Shape;937;p34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8" name="Google Shape;938;p34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39" name="Google Shape;939;p34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0" name="Google Shape;940;p34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1" name="Google Shape;941;p34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2" name="Google Shape;942;p34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3" name="Google Shape;943;p34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4" name="Google Shape;944;p34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5" name="Google Shape;945;p34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6" name="Google Shape;946;p34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7" name="Google Shape;947;p34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8" name="Google Shape;948;p34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9" name="Google Shape;949;p34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0" name="Google Shape;950;p34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1" name="Google Shape;951;p34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2" name="Google Shape;952;p34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3" name="Google Shape;953;p34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4" name="Google Shape;954;p34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5" name="Google Shape;955;p34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6" name="Google Shape;956;p34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7" name="Google Shape;957;p34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8" name="Google Shape;958;p34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9" name="Google Shape;959;p34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0" name="Google Shape;960;p34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1" name="Google Shape;961;p34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2" name="Google Shape;962;p34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3" name="Google Shape;963;p34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4" name="Google Shape;964;p34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5" name="Google Shape;965;p34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6" name="Google Shape;966;p34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7" name="Google Shape;967;p34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8" name="Google Shape;968;p34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9" name="Google Shape;969;p34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0" name="Google Shape;970;p34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1" name="Google Shape;971;p34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2" name="Google Shape;972;p34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3" name="Google Shape;973;p34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4" name="Google Shape;974;p34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5" name="Google Shape;975;p34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6" name="Google Shape;976;p34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7" name="Google Shape;977;p34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8" name="Google Shape;978;p34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9" name="Google Shape;979;p34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0" name="Google Shape;980;p34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1" name="Google Shape;981;p34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2" name="Google Shape;982;p34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3" name="Google Shape;983;p34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4" name="Google Shape;984;p34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5264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85" name="Google Shape;985;p34"/>
          <p:cNvSpPr txBox="1">
            <a:spLocks noGrp="1"/>
          </p:cNvSpPr>
          <p:nvPr>
            <p:ph type="subTitle" idx="4294967295"/>
          </p:nvPr>
        </p:nvSpPr>
        <p:spPr>
          <a:xfrm>
            <a:off x="6610703" y="1114188"/>
            <a:ext cx="2135732" cy="9534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>
                <a:solidFill>
                  <a:schemeClr val="tx1"/>
                </a:solidFill>
              </a:rPr>
              <a:t>Team to be more proficient in Application Development 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87" name="Google Shape;987;p34"/>
          <p:cNvSpPr txBox="1">
            <a:spLocks noGrp="1"/>
          </p:cNvSpPr>
          <p:nvPr>
            <p:ph type="subTitle" idx="4294967295"/>
          </p:nvPr>
        </p:nvSpPr>
        <p:spPr>
          <a:xfrm>
            <a:off x="947775" y="3460883"/>
            <a:ext cx="1282697" cy="64566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>
                <a:solidFill>
                  <a:schemeClr val="tx1"/>
                </a:solidFill>
              </a:rPr>
              <a:t>Time constraints 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89" name="Google Shape;989;p34"/>
          <p:cNvSpPr txBox="1">
            <a:spLocks noGrp="1"/>
          </p:cNvSpPr>
          <p:nvPr>
            <p:ph type="subTitle" idx="4294967295"/>
          </p:nvPr>
        </p:nvSpPr>
        <p:spPr>
          <a:xfrm>
            <a:off x="6574772" y="3372933"/>
            <a:ext cx="2044442" cy="109823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IN" sz="1400" dirty="0">
                <a:solidFill>
                  <a:schemeClr val="tx1"/>
                </a:solidFill>
              </a:rPr>
              <a:t>Effectiveness of  team work hindered to some extent due to current pandemic situation</a:t>
            </a:r>
            <a:endParaRPr sz="1400" dirty="0">
              <a:solidFill>
                <a:schemeClr val="tx1"/>
              </a:solidFill>
            </a:endParaRPr>
          </a:p>
        </p:txBody>
      </p:sp>
      <p:cxnSp>
        <p:nvCxnSpPr>
          <p:cNvPr id="991" name="Google Shape;991;p34"/>
          <p:cNvCxnSpPr>
            <a:cxnSpLocks/>
            <a:endCxn id="987" idx="2"/>
          </p:cNvCxnSpPr>
          <p:nvPr/>
        </p:nvCxnSpPr>
        <p:spPr>
          <a:xfrm rot="10800000" flipV="1">
            <a:off x="1589125" y="3830550"/>
            <a:ext cx="2078003" cy="276000"/>
          </a:xfrm>
          <a:prstGeom prst="bentConnector4">
            <a:avLst>
              <a:gd name="adj1" fmla="val 34568"/>
              <a:gd name="adj2" fmla="val 182826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2" name="Google Shape;992;p34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3" name="Google Shape;993;p34"/>
          <p:cNvCxnSpPr>
            <a:cxnSpLocks/>
            <a:endCxn id="989" idx="2"/>
          </p:cNvCxnSpPr>
          <p:nvPr/>
        </p:nvCxnSpPr>
        <p:spPr>
          <a:xfrm>
            <a:off x="5566172" y="3974370"/>
            <a:ext cx="2030821" cy="496800"/>
          </a:xfrm>
          <a:prstGeom prst="bentConnector4">
            <a:avLst>
              <a:gd name="adj1" fmla="val 24832"/>
              <a:gd name="adj2" fmla="val 146014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4" name="Google Shape;994;p34"/>
          <p:cNvCxnSpPr/>
          <p:nvPr/>
        </p:nvCxnSpPr>
        <p:spPr>
          <a:xfrm>
            <a:off x="342078" y="961112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C6D8DFD-8020-4C9C-9818-F0FAC46E2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703" y="238874"/>
            <a:ext cx="8520600" cy="606600"/>
          </a:xfrm>
        </p:spPr>
        <p:txBody>
          <a:bodyPr/>
          <a:lstStyle/>
          <a:p>
            <a:r>
              <a:rPr lang="en-IN" dirty="0"/>
              <a:t>CHALLENGES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6"/>
          <p:cNvSpPr txBox="1">
            <a:spLocks noGrp="1"/>
          </p:cNvSpPr>
          <p:nvPr>
            <p:ph type="ctrTitle"/>
          </p:nvPr>
        </p:nvSpPr>
        <p:spPr>
          <a:xfrm>
            <a:off x="257556" y="-483718"/>
            <a:ext cx="8520600" cy="16488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WAY FORWARD</a:t>
            </a:r>
            <a:br>
              <a:rPr lang="en-IN" dirty="0"/>
            </a:br>
            <a:r>
              <a:rPr lang="en-IN" sz="1800" dirty="0">
                <a:solidFill>
                  <a:srgbClr val="FFC000"/>
                </a:solidFill>
              </a:rPr>
              <a:t>Scope for improvements in  </a:t>
            </a:r>
            <a:r>
              <a:rPr lang="en-IN" sz="1800" dirty="0" err="1">
                <a:solidFill>
                  <a:srgbClr val="FFC000"/>
                </a:solidFill>
              </a:rPr>
              <a:t>MedAide</a:t>
            </a:r>
            <a:r>
              <a:rPr lang="en-IN" sz="1800" dirty="0">
                <a:solidFill>
                  <a:srgbClr val="FFC000"/>
                </a:solidFill>
              </a:rPr>
              <a:t> </a:t>
            </a:r>
            <a:endParaRPr sz="1800" dirty="0">
              <a:solidFill>
                <a:srgbClr val="FFC000"/>
              </a:solidFill>
            </a:endParaRPr>
          </a:p>
        </p:txBody>
      </p:sp>
      <p:sp>
        <p:nvSpPr>
          <p:cNvPr id="1063" name="Google Shape;1063;p36"/>
          <p:cNvSpPr/>
          <p:nvPr/>
        </p:nvSpPr>
        <p:spPr>
          <a:xfrm>
            <a:off x="590824" y="2149789"/>
            <a:ext cx="721584" cy="7231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6"/>
          <p:cNvSpPr/>
          <p:nvPr/>
        </p:nvSpPr>
        <p:spPr>
          <a:xfrm>
            <a:off x="1924741" y="3376455"/>
            <a:ext cx="736907" cy="6706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6" name="Google Shape;1066;p36"/>
          <p:cNvCxnSpPr>
            <a:cxnSpLocks/>
          </p:cNvCxnSpPr>
          <p:nvPr/>
        </p:nvCxnSpPr>
        <p:spPr>
          <a:xfrm>
            <a:off x="1313082" y="2634532"/>
            <a:ext cx="651952" cy="92176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36"/>
          <p:cNvCxnSpPr>
            <a:cxnSpLocks/>
          </p:cNvCxnSpPr>
          <p:nvPr/>
        </p:nvCxnSpPr>
        <p:spPr>
          <a:xfrm flipV="1">
            <a:off x="2584146" y="2691828"/>
            <a:ext cx="675221" cy="913436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36"/>
          <p:cNvCxnSpPr>
            <a:cxnSpLocks/>
          </p:cNvCxnSpPr>
          <p:nvPr/>
        </p:nvCxnSpPr>
        <p:spPr>
          <a:xfrm flipH="1">
            <a:off x="-8015" y="2564721"/>
            <a:ext cx="679038" cy="109895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36"/>
          <p:cNvCxnSpPr>
            <a:cxnSpLocks/>
          </p:cNvCxnSpPr>
          <p:nvPr/>
        </p:nvCxnSpPr>
        <p:spPr>
          <a:xfrm flipH="1" flipV="1">
            <a:off x="3875871" y="2634532"/>
            <a:ext cx="641985" cy="1092728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6" name="Google Shape;1096;p36"/>
          <p:cNvSpPr txBox="1">
            <a:spLocks noGrp="1"/>
          </p:cNvSpPr>
          <p:nvPr>
            <p:ph type="subTitle" idx="4294967295"/>
          </p:nvPr>
        </p:nvSpPr>
        <p:spPr>
          <a:xfrm>
            <a:off x="230224" y="3196071"/>
            <a:ext cx="1524145" cy="1803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solidFill>
                  <a:srgbClr val="FFC000"/>
                </a:solidFill>
              </a:rPr>
              <a:t>DOCTOR ON DEMAND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 dirty="0"/>
              <a:t>Remote healthcare services through online consultations </a:t>
            </a:r>
            <a:endParaRPr sz="1200" dirty="0"/>
          </a:p>
        </p:txBody>
      </p:sp>
      <p:sp>
        <p:nvSpPr>
          <p:cNvPr id="1097" name="Google Shape;1097;p36"/>
          <p:cNvSpPr txBox="1">
            <a:spLocks noGrp="1"/>
          </p:cNvSpPr>
          <p:nvPr>
            <p:ph type="subTitle" idx="4294967295"/>
          </p:nvPr>
        </p:nvSpPr>
        <p:spPr>
          <a:xfrm>
            <a:off x="1591601" y="1374065"/>
            <a:ext cx="1394100" cy="1493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>
                <a:solidFill>
                  <a:srgbClr val="FFC000"/>
                </a:solidFill>
              </a:rPr>
              <a:t>REMINDERS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 dirty="0"/>
              <a:t>Scheduling reminders for doctor’s appointment, healthy habits like water intake etc  </a:t>
            </a:r>
            <a:endParaRPr sz="1200" dirty="0"/>
          </a:p>
        </p:txBody>
      </p:sp>
      <p:sp>
        <p:nvSpPr>
          <p:cNvPr id="1098" name="Google Shape;1098;p36"/>
          <p:cNvSpPr txBox="1">
            <a:spLocks noGrp="1"/>
          </p:cNvSpPr>
          <p:nvPr>
            <p:ph type="subTitle" idx="4294967295"/>
          </p:nvPr>
        </p:nvSpPr>
        <p:spPr>
          <a:xfrm>
            <a:off x="5080468" y="3238612"/>
            <a:ext cx="1858838" cy="581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>
                <a:solidFill>
                  <a:srgbClr val="FFC000"/>
                </a:solidFill>
              </a:rPr>
              <a:t>PAYMENT GATEWAY </a:t>
            </a:r>
          </a:p>
        </p:txBody>
      </p:sp>
      <p:cxnSp>
        <p:nvCxnSpPr>
          <p:cNvPr id="1099" name="Google Shape;1099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1063;p36">
            <a:extLst>
              <a:ext uri="{FF2B5EF4-FFF2-40B4-BE49-F238E27FC236}">
                <a16:creationId xmlns:a16="http://schemas.microsoft.com/office/drawing/2014/main" id="{9185B65B-601A-4D6C-9251-CBAED0B61C6F}"/>
              </a:ext>
            </a:extLst>
          </p:cNvPr>
          <p:cNvSpPr/>
          <p:nvPr/>
        </p:nvSpPr>
        <p:spPr>
          <a:xfrm>
            <a:off x="3187254" y="2149789"/>
            <a:ext cx="721584" cy="7231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64;p36">
            <a:extLst>
              <a:ext uri="{FF2B5EF4-FFF2-40B4-BE49-F238E27FC236}">
                <a16:creationId xmlns:a16="http://schemas.microsoft.com/office/drawing/2014/main" id="{5833C3CB-8C53-4BEA-9C76-ABDC3E2A16BA}"/>
              </a:ext>
            </a:extLst>
          </p:cNvPr>
          <p:cNvSpPr/>
          <p:nvPr/>
        </p:nvSpPr>
        <p:spPr>
          <a:xfrm>
            <a:off x="4470184" y="3481565"/>
            <a:ext cx="736907" cy="6706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0" name="Google Shape;1069;p36">
            <a:extLst>
              <a:ext uri="{FF2B5EF4-FFF2-40B4-BE49-F238E27FC236}">
                <a16:creationId xmlns:a16="http://schemas.microsoft.com/office/drawing/2014/main" id="{C45EE659-E2AB-4AF3-AC5B-323D23E1AABF}"/>
              </a:ext>
            </a:extLst>
          </p:cNvPr>
          <p:cNvCxnSpPr>
            <a:cxnSpLocks/>
          </p:cNvCxnSpPr>
          <p:nvPr/>
        </p:nvCxnSpPr>
        <p:spPr>
          <a:xfrm flipH="1" flipV="1">
            <a:off x="6360172" y="2691828"/>
            <a:ext cx="665710" cy="1343176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067;p36">
            <a:extLst>
              <a:ext uri="{FF2B5EF4-FFF2-40B4-BE49-F238E27FC236}">
                <a16:creationId xmlns:a16="http://schemas.microsoft.com/office/drawing/2014/main" id="{AC024FFE-060C-4656-A473-DD3803C3A139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5182398" y="2742338"/>
            <a:ext cx="596210" cy="1001482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1064;p36">
            <a:extLst>
              <a:ext uri="{FF2B5EF4-FFF2-40B4-BE49-F238E27FC236}">
                <a16:creationId xmlns:a16="http://schemas.microsoft.com/office/drawing/2014/main" id="{939EE0D7-A2FF-4C23-9633-1538717C321A}"/>
              </a:ext>
            </a:extLst>
          </p:cNvPr>
          <p:cNvSpPr/>
          <p:nvPr/>
        </p:nvSpPr>
        <p:spPr>
          <a:xfrm>
            <a:off x="5670690" y="2169896"/>
            <a:ext cx="736907" cy="6706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64;p36">
            <a:extLst>
              <a:ext uri="{FF2B5EF4-FFF2-40B4-BE49-F238E27FC236}">
                <a16:creationId xmlns:a16="http://schemas.microsoft.com/office/drawing/2014/main" id="{67E01362-A8EF-406E-AC78-397A7A5772D3}"/>
              </a:ext>
            </a:extLst>
          </p:cNvPr>
          <p:cNvSpPr/>
          <p:nvPr/>
        </p:nvSpPr>
        <p:spPr>
          <a:xfrm>
            <a:off x="6885715" y="3481565"/>
            <a:ext cx="736907" cy="6706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" name="Google Shape;1067;p36">
            <a:extLst>
              <a:ext uri="{FF2B5EF4-FFF2-40B4-BE49-F238E27FC236}">
                <a16:creationId xmlns:a16="http://schemas.microsoft.com/office/drawing/2014/main" id="{CD7CCB95-0BAE-4A85-95AD-E2A66C1458FA}"/>
              </a:ext>
            </a:extLst>
          </p:cNvPr>
          <p:cNvCxnSpPr>
            <a:cxnSpLocks/>
          </p:cNvCxnSpPr>
          <p:nvPr/>
        </p:nvCxnSpPr>
        <p:spPr>
          <a:xfrm flipV="1">
            <a:off x="7573526" y="2505225"/>
            <a:ext cx="512695" cy="119834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1064;p36">
            <a:extLst>
              <a:ext uri="{FF2B5EF4-FFF2-40B4-BE49-F238E27FC236}">
                <a16:creationId xmlns:a16="http://schemas.microsoft.com/office/drawing/2014/main" id="{A1E2A4B7-D34B-45EE-9FFE-433D2D18CBEB}"/>
              </a:ext>
            </a:extLst>
          </p:cNvPr>
          <p:cNvSpPr/>
          <p:nvPr/>
        </p:nvSpPr>
        <p:spPr>
          <a:xfrm>
            <a:off x="7942932" y="2137013"/>
            <a:ext cx="736907" cy="6706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1069;p36">
            <a:extLst>
              <a:ext uri="{FF2B5EF4-FFF2-40B4-BE49-F238E27FC236}">
                <a16:creationId xmlns:a16="http://schemas.microsoft.com/office/drawing/2014/main" id="{10E2FFC6-8CD4-4D9C-B616-AE6A42F51F14}"/>
              </a:ext>
            </a:extLst>
          </p:cNvPr>
          <p:cNvCxnSpPr>
            <a:cxnSpLocks/>
          </p:cNvCxnSpPr>
          <p:nvPr/>
        </p:nvCxnSpPr>
        <p:spPr>
          <a:xfrm flipH="1" flipV="1">
            <a:off x="8617661" y="2638506"/>
            <a:ext cx="565379" cy="120914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1097;p36">
            <a:extLst>
              <a:ext uri="{FF2B5EF4-FFF2-40B4-BE49-F238E27FC236}">
                <a16:creationId xmlns:a16="http://schemas.microsoft.com/office/drawing/2014/main" id="{3A37E34D-42E4-4422-85D2-24CB51F55A20}"/>
              </a:ext>
            </a:extLst>
          </p:cNvPr>
          <p:cNvSpPr txBox="1">
            <a:spLocks/>
          </p:cNvSpPr>
          <p:nvPr/>
        </p:nvSpPr>
        <p:spPr>
          <a:xfrm>
            <a:off x="4086526" y="1347615"/>
            <a:ext cx="1448992" cy="201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600"/>
              </a:spcAft>
              <a:buFont typeface="Roboto Light"/>
              <a:buNone/>
            </a:pPr>
            <a:r>
              <a:rPr lang="en-US" sz="1400" dirty="0">
                <a:solidFill>
                  <a:srgbClr val="FFC000"/>
                </a:solidFill>
              </a:rPr>
              <a:t>PURCHASE OF MEDICINES</a:t>
            </a:r>
          </a:p>
          <a:p>
            <a:pPr marL="0" indent="0" algn="ctr">
              <a:spcAft>
                <a:spcPts val="600"/>
              </a:spcAft>
              <a:buFont typeface="Roboto Light"/>
              <a:buNone/>
            </a:pPr>
            <a:r>
              <a:rPr lang="en-US" sz="1200" dirty="0"/>
              <a:t>Identify the Medical stores/labs  nearby  . Also facilitate online purchase. </a:t>
            </a:r>
          </a:p>
        </p:txBody>
      </p:sp>
      <p:sp>
        <p:nvSpPr>
          <p:cNvPr id="24" name="Google Shape;1097;p36">
            <a:extLst>
              <a:ext uri="{FF2B5EF4-FFF2-40B4-BE49-F238E27FC236}">
                <a16:creationId xmlns:a16="http://schemas.microsoft.com/office/drawing/2014/main" id="{D5A46174-FC99-4C35-93F2-984BFCFC2B59}"/>
              </a:ext>
            </a:extLst>
          </p:cNvPr>
          <p:cNvSpPr txBox="1">
            <a:spLocks/>
          </p:cNvSpPr>
          <p:nvPr/>
        </p:nvSpPr>
        <p:spPr>
          <a:xfrm>
            <a:off x="6580423" y="1374065"/>
            <a:ext cx="1394100" cy="176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400" dirty="0">
                <a:solidFill>
                  <a:srgbClr val="FFC000"/>
                </a:solidFill>
              </a:rPr>
              <a:t>CHATBOT </a:t>
            </a:r>
          </a:p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200" dirty="0"/>
              <a:t>Chatbots can make the App more interactive and user-friendly</a:t>
            </a:r>
          </a:p>
        </p:txBody>
      </p:sp>
      <p:sp>
        <p:nvSpPr>
          <p:cNvPr id="25" name="Google Shape;1098;p36">
            <a:extLst>
              <a:ext uri="{FF2B5EF4-FFF2-40B4-BE49-F238E27FC236}">
                <a16:creationId xmlns:a16="http://schemas.microsoft.com/office/drawing/2014/main" id="{0A5F8054-38F0-4B0C-9EE3-06288B75C445}"/>
              </a:ext>
            </a:extLst>
          </p:cNvPr>
          <p:cNvSpPr txBox="1">
            <a:spLocks/>
          </p:cNvSpPr>
          <p:nvPr/>
        </p:nvSpPr>
        <p:spPr>
          <a:xfrm>
            <a:off x="2772336" y="3310532"/>
            <a:ext cx="1536674" cy="167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300"/>
              </a:spcAft>
              <a:buFont typeface="Roboto Light"/>
              <a:buNone/>
            </a:pPr>
            <a:r>
              <a:rPr lang="en-US" sz="1400" dirty="0">
                <a:solidFill>
                  <a:srgbClr val="FFC000"/>
                </a:solidFill>
              </a:rPr>
              <a:t>NUTRITION</a:t>
            </a:r>
            <a:r>
              <a:rPr lang="en-US" sz="1400" dirty="0"/>
              <a:t> </a:t>
            </a:r>
          </a:p>
          <a:p>
            <a:pPr marL="0" indent="0" algn="ctr">
              <a:spcAft>
                <a:spcPts val="300"/>
              </a:spcAft>
              <a:buFont typeface="Roboto Light"/>
              <a:buNone/>
            </a:pPr>
            <a:endParaRPr lang="en-US" sz="1200" dirty="0"/>
          </a:p>
          <a:p>
            <a:pPr marL="0" indent="0" algn="ctr">
              <a:spcAft>
                <a:spcPts val="300"/>
              </a:spcAft>
              <a:buFont typeface="Roboto Light"/>
              <a:buNone/>
            </a:pPr>
            <a:r>
              <a:rPr lang="en-US" sz="1200" dirty="0"/>
              <a:t>Suggest healthy recipes and diets</a:t>
            </a:r>
          </a:p>
        </p:txBody>
      </p:sp>
      <p:sp>
        <p:nvSpPr>
          <p:cNvPr id="26" name="Google Shape;1098;p36">
            <a:extLst>
              <a:ext uri="{FF2B5EF4-FFF2-40B4-BE49-F238E27FC236}">
                <a16:creationId xmlns:a16="http://schemas.microsoft.com/office/drawing/2014/main" id="{BA1D17FF-387E-4EF0-85C0-E52B4DEE5E1D}"/>
              </a:ext>
            </a:extLst>
          </p:cNvPr>
          <p:cNvSpPr txBox="1">
            <a:spLocks/>
          </p:cNvSpPr>
          <p:nvPr/>
        </p:nvSpPr>
        <p:spPr>
          <a:xfrm>
            <a:off x="7591472" y="3495780"/>
            <a:ext cx="1448993" cy="131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997D1-943C-43E8-A097-90CA9629A3C4}"/>
              </a:ext>
            </a:extLst>
          </p:cNvPr>
          <p:cNvSpPr txBox="1"/>
          <p:nvPr/>
        </p:nvSpPr>
        <p:spPr>
          <a:xfrm>
            <a:off x="5106314" y="3869418"/>
            <a:ext cx="1937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Integrate latest digital payment features (Wallets, credit/debit cards etc )for safe and convenient bill payments</a:t>
            </a:r>
          </a:p>
        </p:txBody>
      </p:sp>
      <p:sp>
        <p:nvSpPr>
          <p:cNvPr id="32" name="Google Shape;1098;p36">
            <a:extLst>
              <a:ext uri="{FF2B5EF4-FFF2-40B4-BE49-F238E27FC236}">
                <a16:creationId xmlns:a16="http://schemas.microsoft.com/office/drawing/2014/main" id="{82B985B8-A365-44CE-8038-D66B33668C56}"/>
              </a:ext>
            </a:extLst>
          </p:cNvPr>
          <p:cNvSpPr txBox="1">
            <a:spLocks/>
          </p:cNvSpPr>
          <p:nvPr/>
        </p:nvSpPr>
        <p:spPr>
          <a:xfrm>
            <a:off x="7381966" y="3243175"/>
            <a:ext cx="1858838" cy="581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IN" sz="1400" dirty="0">
                <a:solidFill>
                  <a:srgbClr val="FFC000"/>
                </a:solidFill>
              </a:rPr>
              <a:t>REVIEWS AND RATINGS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702D2B-D7FB-4150-A3CE-FD034ED13BBF}"/>
              </a:ext>
            </a:extLst>
          </p:cNvPr>
          <p:cNvSpPr txBox="1"/>
          <p:nvPr/>
        </p:nvSpPr>
        <p:spPr>
          <a:xfrm>
            <a:off x="7252175" y="3988282"/>
            <a:ext cx="1988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Users can share Feedback/ experiences with respect to  hospitals/clinics/medical shop etc.</a:t>
            </a:r>
          </a:p>
        </p:txBody>
      </p:sp>
      <p:grpSp>
        <p:nvGrpSpPr>
          <p:cNvPr id="34" name="Google Shape;7627;p51">
            <a:extLst>
              <a:ext uri="{FF2B5EF4-FFF2-40B4-BE49-F238E27FC236}">
                <a16:creationId xmlns:a16="http://schemas.microsoft.com/office/drawing/2014/main" id="{91993FF1-F6D9-4087-ADEE-508BAFCAFE56}"/>
              </a:ext>
            </a:extLst>
          </p:cNvPr>
          <p:cNvGrpSpPr/>
          <p:nvPr/>
        </p:nvGrpSpPr>
        <p:grpSpPr>
          <a:xfrm>
            <a:off x="781642" y="2291080"/>
            <a:ext cx="382101" cy="428290"/>
            <a:chOff x="-27691025" y="3175300"/>
            <a:chExt cx="251275" cy="295375"/>
          </a:xfrm>
          <a:solidFill>
            <a:schemeClr val="tx1"/>
          </a:solidFill>
        </p:grpSpPr>
        <p:sp>
          <p:nvSpPr>
            <p:cNvPr id="35" name="Google Shape;7628;p51">
              <a:extLst>
                <a:ext uri="{FF2B5EF4-FFF2-40B4-BE49-F238E27FC236}">
                  <a16:creationId xmlns:a16="http://schemas.microsoft.com/office/drawing/2014/main" id="{4E9272AB-B518-4322-9871-F0CA1A72321C}"/>
                </a:ext>
              </a:extLst>
            </p:cNvPr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629;p51">
              <a:extLst>
                <a:ext uri="{FF2B5EF4-FFF2-40B4-BE49-F238E27FC236}">
                  <a16:creationId xmlns:a16="http://schemas.microsoft.com/office/drawing/2014/main" id="{CCF4670C-877D-4C7D-8E6B-1868F20EF863}"/>
                </a:ext>
              </a:extLst>
            </p:cNvPr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630;p51">
              <a:extLst>
                <a:ext uri="{FF2B5EF4-FFF2-40B4-BE49-F238E27FC236}">
                  <a16:creationId xmlns:a16="http://schemas.microsoft.com/office/drawing/2014/main" id="{FE457116-4985-4230-AF47-0BDD0F1BF625}"/>
                </a:ext>
              </a:extLst>
            </p:cNvPr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631;p51">
              <a:extLst>
                <a:ext uri="{FF2B5EF4-FFF2-40B4-BE49-F238E27FC236}">
                  <a16:creationId xmlns:a16="http://schemas.microsoft.com/office/drawing/2014/main" id="{936FC09E-54A1-418C-BF65-9CBCCBE56D40}"/>
                </a:ext>
              </a:extLst>
            </p:cNvPr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4921;p45">
            <a:extLst>
              <a:ext uri="{FF2B5EF4-FFF2-40B4-BE49-F238E27FC236}">
                <a16:creationId xmlns:a16="http://schemas.microsoft.com/office/drawing/2014/main" id="{E71D22A7-5F9B-47C1-A3C7-F6BFE10DBCD8}"/>
              </a:ext>
            </a:extLst>
          </p:cNvPr>
          <p:cNvGrpSpPr/>
          <p:nvPr/>
        </p:nvGrpSpPr>
        <p:grpSpPr>
          <a:xfrm>
            <a:off x="2093666" y="3513331"/>
            <a:ext cx="390019" cy="396906"/>
            <a:chOff x="3270475" y="1427025"/>
            <a:chExt cx="483200" cy="483125"/>
          </a:xfrm>
          <a:solidFill>
            <a:schemeClr val="tx1"/>
          </a:solidFill>
        </p:grpSpPr>
        <p:sp>
          <p:nvSpPr>
            <p:cNvPr id="40" name="Google Shape;4922;p45">
              <a:extLst>
                <a:ext uri="{FF2B5EF4-FFF2-40B4-BE49-F238E27FC236}">
                  <a16:creationId xmlns:a16="http://schemas.microsoft.com/office/drawing/2014/main" id="{59F775D3-F757-4302-A7D7-F3A2C2B3B257}"/>
                </a:ext>
              </a:extLst>
            </p:cNvPr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4923;p45">
              <a:extLst>
                <a:ext uri="{FF2B5EF4-FFF2-40B4-BE49-F238E27FC236}">
                  <a16:creationId xmlns:a16="http://schemas.microsoft.com/office/drawing/2014/main" id="{065F4555-2F4F-49CF-94C7-07642FD389E0}"/>
                </a:ext>
              </a:extLst>
            </p:cNvPr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4924;p45">
              <a:extLst>
                <a:ext uri="{FF2B5EF4-FFF2-40B4-BE49-F238E27FC236}">
                  <a16:creationId xmlns:a16="http://schemas.microsoft.com/office/drawing/2014/main" id="{E704270E-0BBB-4047-B8D1-5EA3FE2DE7CD}"/>
                </a:ext>
              </a:extLst>
            </p:cNvPr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7562;p51">
            <a:extLst>
              <a:ext uri="{FF2B5EF4-FFF2-40B4-BE49-F238E27FC236}">
                <a16:creationId xmlns:a16="http://schemas.microsoft.com/office/drawing/2014/main" id="{1896F59D-0991-4AE3-8691-AC3F25AF825D}"/>
              </a:ext>
            </a:extLst>
          </p:cNvPr>
          <p:cNvGrpSpPr/>
          <p:nvPr/>
        </p:nvGrpSpPr>
        <p:grpSpPr>
          <a:xfrm>
            <a:off x="3346896" y="2299885"/>
            <a:ext cx="402300" cy="391285"/>
            <a:chOff x="-28463700" y="3914875"/>
            <a:chExt cx="303275" cy="296150"/>
          </a:xfrm>
          <a:solidFill>
            <a:schemeClr val="tx1"/>
          </a:solidFill>
        </p:grpSpPr>
        <p:sp>
          <p:nvSpPr>
            <p:cNvPr id="44" name="Google Shape;7563;p51">
              <a:extLst>
                <a:ext uri="{FF2B5EF4-FFF2-40B4-BE49-F238E27FC236}">
                  <a16:creationId xmlns:a16="http://schemas.microsoft.com/office/drawing/2014/main" id="{1532C0F3-DB5B-4A48-AD64-85A7C02197B7}"/>
                </a:ext>
              </a:extLst>
            </p:cNvPr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564;p51">
              <a:extLst>
                <a:ext uri="{FF2B5EF4-FFF2-40B4-BE49-F238E27FC236}">
                  <a16:creationId xmlns:a16="http://schemas.microsoft.com/office/drawing/2014/main" id="{5C5EA60E-062A-4C97-9949-C002ADBD5EFF}"/>
                </a:ext>
              </a:extLst>
            </p:cNvPr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130;p46">
            <a:extLst>
              <a:ext uri="{FF2B5EF4-FFF2-40B4-BE49-F238E27FC236}">
                <a16:creationId xmlns:a16="http://schemas.microsoft.com/office/drawing/2014/main" id="{747A5DA4-1A6B-46DF-8FA8-5AC9E8952B19}"/>
              </a:ext>
            </a:extLst>
          </p:cNvPr>
          <p:cNvGrpSpPr/>
          <p:nvPr/>
        </p:nvGrpSpPr>
        <p:grpSpPr>
          <a:xfrm>
            <a:off x="5862653" y="2337631"/>
            <a:ext cx="348568" cy="348541"/>
            <a:chOff x="-65131525" y="1914325"/>
            <a:chExt cx="316650" cy="316625"/>
          </a:xfrm>
          <a:solidFill>
            <a:schemeClr val="tx1"/>
          </a:solidFill>
        </p:grpSpPr>
        <p:sp>
          <p:nvSpPr>
            <p:cNvPr id="53" name="Google Shape;5131;p46">
              <a:extLst>
                <a:ext uri="{FF2B5EF4-FFF2-40B4-BE49-F238E27FC236}">
                  <a16:creationId xmlns:a16="http://schemas.microsoft.com/office/drawing/2014/main" id="{B60F6663-A276-4F22-AFC1-519F37941111}"/>
                </a:ext>
              </a:extLst>
            </p:cNvPr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132;p46">
              <a:extLst>
                <a:ext uri="{FF2B5EF4-FFF2-40B4-BE49-F238E27FC236}">
                  <a16:creationId xmlns:a16="http://schemas.microsoft.com/office/drawing/2014/main" id="{94332D80-D880-47D9-BD66-544A30745B47}"/>
                </a:ext>
              </a:extLst>
            </p:cNvPr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9190;p55">
            <a:extLst>
              <a:ext uri="{FF2B5EF4-FFF2-40B4-BE49-F238E27FC236}">
                <a16:creationId xmlns:a16="http://schemas.microsoft.com/office/drawing/2014/main" id="{33B391FD-0B42-46AB-8452-0170E9557ACC}"/>
              </a:ext>
            </a:extLst>
          </p:cNvPr>
          <p:cNvGrpSpPr/>
          <p:nvPr/>
        </p:nvGrpSpPr>
        <p:grpSpPr>
          <a:xfrm>
            <a:off x="7088075" y="3563001"/>
            <a:ext cx="405313" cy="412272"/>
            <a:chOff x="683125" y="1955275"/>
            <a:chExt cx="299325" cy="294600"/>
          </a:xfrm>
          <a:solidFill>
            <a:schemeClr val="tx1"/>
          </a:solidFill>
        </p:grpSpPr>
        <p:sp>
          <p:nvSpPr>
            <p:cNvPr id="56" name="Google Shape;9191;p55">
              <a:extLst>
                <a:ext uri="{FF2B5EF4-FFF2-40B4-BE49-F238E27FC236}">
                  <a16:creationId xmlns:a16="http://schemas.microsoft.com/office/drawing/2014/main" id="{BD4C886F-725A-415D-99B3-F9947E6B9DEC}"/>
                </a:ext>
              </a:extLst>
            </p:cNvPr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92;p55">
              <a:extLst>
                <a:ext uri="{FF2B5EF4-FFF2-40B4-BE49-F238E27FC236}">
                  <a16:creationId xmlns:a16="http://schemas.microsoft.com/office/drawing/2014/main" id="{6904A338-8EBB-4ECD-A8BD-5E6501C1A28A}"/>
                </a:ext>
              </a:extLst>
            </p:cNvPr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93;p55">
              <a:extLst>
                <a:ext uri="{FF2B5EF4-FFF2-40B4-BE49-F238E27FC236}">
                  <a16:creationId xmlns:a16="http://schemas.microsoft.com/office/drawing/2014/main" id="{579CCD5C-BEB1-45B3-B358-045A5560AA50}"/>
                </a:ext>
              </a:extLst>
            </p:cNvPr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194;p55">
              <a:extLst>
                <a:ext uri="{FF2B5EF4-FFF2-40B4-BE49-F238E27FC236}">
                  <a16:creationId xmlns:a16="http://schemas.microsoft.com/office/drawing/2014/main" id="{55DBFEC3-AA85-41DE-A178-5371A5E69181}"/>
                </a:ext>
              </a:extLst>
            </p:cNvPr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4663;p45">
            <a:extLst>
              <a:ext uri="{FF2B5EF4-FFF2-40B4-BE49-F238E27FC236}">
                <a16:creationId xmlns:a16="http://schemas.microsoft.com/office/drawing/2014/main" id="{C4840894-681F-43C9-8BCD-EA25836BC0A8}"/>
              </a:ext>
            </a:extLst>
          </p:cNvPr>
          <p:cNvSpPr/>
          <p:nvPr/>
        </p:nvSpPr>
        <p:spPr>
          <a:xfrm>
            <a:off x="8076761" y="2355515"/>
            <a:ext cx="234624" cy="217806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5" name="Google Shape;4663;p45">
            <a:extLst>
              <a:ext uri="{FF2B5EF4-FFF2-40B4-BE49-F238E27FC236}">
                <a16:creationId xmlns:a16="http://schemas.microsoft.com/office/drawing/2014/main" id="{FAC82B38-3B18-4B50-B3F9-AAED6C60B991}"/>
              </a:ext>
            </a:extLst>
          </p:cNvPr>
          <p:cNvSpPr/>
          <p:nvPr/>
        </p:nvSpPr>
        <p:spPr>
          <a:xfrm>
            <a:off x="8328361" y="2346915"/>
            <a:ext cx="234624" cy="217806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320A5C-AA1A-43A6-9DA8-BB68C0FD4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582" y="3544587"/>
            <a:ext cx="502526" cy="5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7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TEAM - </a:t>
            </a:r>
            <a:r>
              <a:rPr lang="es" sz="3200" dirty="0">
                <a:solidFill>
                  <a:srgbClr val="CC9900"/>
                </a:solidFill>
              </a:rPr>
              <a:t>CODE HUNTERS</a:t>
            </a:r>
            <a:endParaRPr dirty="0">
              <a:solidFill>
                <a:srgbClr val="CC9900"/>
              </a:solidFill>
            </a:endParaRPr>
          </a:p>
        </p:txBody>
      </p:sp>
      <p:cxnSp>
        <p:nvCxnSpPr>
          <p:cNvPr id="1108" name="Google Shape;1108;p37"/>
          <p:cNvCxnSpPr>
            <a:cxnSpLocks/>
          </p:cNvCxnSpPr>
          <p:nvPr/>
        </p:nvCxnSpPr>
        <p:spPr>
          <a:xfrm>
            <a:off x="311700" y="1740664"/>
            <a:ext cx="155552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09" name="Google Shape;1109;p37"/>
          <p:cNvCxnSpPr>
            <a:cxnSpLocks/>
          </p:cNvCxnSpPr>
          <p:nvPr/>
        </p:nvCxnSpPr>
        <p:spPr>
          <a:xfrm>
            <a:off x="332582" y="2703831"/>
            <a:ext cx="155552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0" name="Google Shape;1110;p37"/>
          <p:cNvCxnSpPr>
            <a:cxnSpLocks/>
          </p:cNvCxnSpPr>
          <p:nvPr/>
        </p:nvCxnSpPr>
        <p:spPr>
          <a:xfrm>
            <a:off x="7465873" y="1802596"/>
            <a:ext cx="1470658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11" name="Google Shape;1111;p37"/>
          <p:cNvSpPr txBox="1">
            <a:spLocks noGrp="1"/>
          </p:cNvSpPr>
          <p:nvPr>
            <p:ph type="subTitle" idx="4294967295"/>
          </p:nvPr>
        </p:nvSpPr>
        <p:spPr>
          <a:xfrm>
            <a:off x="2126377" y="1518569"/>
            <a:ext cx="2543699" cy="5007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b="1" dirty="0" err="1">
                <a:solidFill>
                  <a:schemeClr val="tx1"/>
                </a:solidFill>
                <a:latin typeface="Segoe Print" panose="02000600000000000000" pitchFamily="2" charset="0"/>
              </a:rPr>
              <a:t>Aneetta</a:t>
            </a:r>
            <a:r>
              <a:rPr lang="en-IN" b="1" dirty="0">
                <a:solidFill>
                  <a:schemeClr val="tx1"/>
                </a:solidFill>
                <a:latin typeface="Segoe Print" panose="02000600000000000000" pitchFamily="2" charset="0"/>
              </a:rPr>
              <a:t> Mary </a:t>
            </a:r>
            <a:r>
              <a:rPr lang="en-IN" b="1" dirty="0" err="1">
                <a:solidFill>
                  <a:schemeClr val="tx1"/>
                </a:solidFill>
                <a:latin typeface="Segoe Print" panose="02000600000000000000" pitchFamily="2" charset="0"/>
              </a:rPr>
              <a:t>Sajan</a:t>
            </a:r>
            <a:endParaRPr b="1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1115" name="Google Shape;1115;p37"/>
          <p:cNvSpPr txBox="1">
            <a:spLocks noGrp="1"/>
          </p:cNvSpPr>
          <p:nvPr>
            <p:ph type="ctrTitle" idx="4294967295"/>
          </p:nvPr>
        </p:nvSpPr>
        <p:spPr>
          <a:xfrm>
            <a:off x="5059434" y="1524052"/>
            <a:ext cx="2252451" cy="4952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tx1"/>
                </a:solidFill>
                <a:latin typeface="Segoe Print" panose="02000600000000000000" pitchFamily="2" charset="0"/>
              </a:rPr>
              <a:t>J</a:t>
            </a:r>
            <a:r>
              <a:rPr lang="es" sz="1800" b="1" dirty="0">
                <a:solidFill>
                  <a:schemeClr val="tx1"/>
                </a:solidFill>
                <a:latin typeface="Segoe Print" panose="02000600000000000000" pitchFamily="2" charset="0"/>
                <a:ea typeface="Roboto Light" panose="020B0604020202020204" charset="0"/>
              </a:rPr>
              <a:t>essi</a:t>
            </a:r>
            <a:r>
              <a:rPr lang="es" sz="1800" b="1" dirty="0">
                <a:solidFill>
                  <a:schemeClr val="tx1"/>
                </a:solidFill>
                <a:latin typeface="Segoe Print" panose="02000600000000000000" pitchFamily="2" charset="0"/>
              </a:rPr>
              <a:t>ca Jolly</a:t>
            </a:r>
            <a:endParaRPr sz="1800" b="1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110;p37">
            <a:extLst>
              <a:ext uri="{FF2B5EF4-FFF2-40B4-BE49-F238E27FC236}">
                <a16:creationId xmlns:a16="http://schemas.microsoft.com/office/drawing/2014/main" id="{65D39784-3A1B-4434-8806-57A742C4D094}"/>
              </a:ext>
            </a:extLst>
          </p:cNvPr>
          <p:cNvCxnSpPr>
            <a:cxnSpLocks/>
          </p:cNvCxnSpPr>
          <p:nvPr/>
        </p:nvCxnSpPr>
        <p:spPr>
          <a:xfrm>
            <a:off x="7505351" y="2703831"/>
            <a:ext cx="1470658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" name="Google Shape;1111;p37">
            <a:extLst>
              <a:ext uri="{FF2B5EF4-FFF2-40B4-BE49-F238E27FC236}">
                <a16:creationId xmlns:a16="http://schemas.microsoft.com/office/drawing/2014/main" id="{1ECBE17A-F1B8-43DF-BDDA-984DC601A47D}"/>
              </a:ext>
            </a:extLst>
          </p:cNvPr>
          <p:cNvSpPr txBox="1">
            <a:spLocks/>
          </p:cNvSpPr>
          <p:nvPr/>
        </p:nvSpPr>
        <p:spPr>
          <a:xfrm>
            <a:off x="2126377" y="2458769"/>
            <a:ext cx="2543698" cy="48702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IN" b="1" dirty="0">
                <a:solidFill>
                  <a:schemeClr val="tx1"/>
                </a:solidFill>
                <a:latin typeface="Segoe Print" panose="02000600000000000000" pitchFamily="2" charset="0"/>
              </a:rPr>
              <a:t>Diya Naushad</a:t>
            </a:r>
          </a:p>
        </p:txBody>
      </p:sp>
      <p:sp>
        <p:nvSpPr>
          <p:cNvPr id="23" name="Google Shape;1115;p37">
            <a:extLst>
              <a:ext uri="{FF2B5EF4-FFF2-40B4-BE49-F238E27FC236}">
                <a16:creationId xmlns:a16="http://schemas.microsoft.com/office/drawing/2014/main" id="{28041DCB-19D2-40C5-9DF3-397B795D78F5}"/>
              </a:ext>
            </a:extLst>
          </p:cNvPr>
          <p:cNvSpPr txBox="1">
            <a:spLocks/>
          </p:cNvSpPr>
          <p:nvPr/>
        </p:nvSpPr>
        <p:spPr>
          <a:xfrm>
            <a:off x="5047018" y="2456519"/>
            <a:ext cx="2252451" cy="489276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IN" sz="1800" b="1" dirty="0">
                <a:solidFill>
                  <a:schemeClr val="tx1"/>
                </a:solidFill>
                <a:latin typeface="Segoe Print" panose="02000600000000000000" pitchFamily="2" charset="0"/>
              </a:rPr>
              <a:t>T </a:t>
            </a:r>
            <a:r>
              <a:rPr lang="en-IN" sz="1800" b="1" dirty="0" err="1">
                <a:solidFill>
                  <a:schemeClr val="tx1"/>
                </a:solidFill>
                <a:latin typeface="Segoe Print" panose="02000600000000000000" pitchFamily="2" charset="0"/>
              </a:rPr>
              <a:t>Megha</a:t>
            </a:r>
            <a:endParaRPr lang="en-IN" sz="1800" b="1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24" name="Google Shape;1133;p38">
            <a:extLst>
              <a:ext uri="{FF2B5EF4-FFF2-40B4-BE49-F238E27FC236}">
                <a16:creationId xmlns:a16="http://schemas.microsoft.com/office/drawing/2014/main" id="{26345D88-7DDA-4B32-B5BC-F37C7B91D1D4}"/>
              </a:ext>
            </a:extLst>
          </p:cNvPr>
          <p:cNvSpPr/>
          <p:nvPr/>
        </p:nvSpPr>
        <p:spPr>
          <a:xfrm flipH="1">
            <a:off x="638629" y="3641066"/>
            <a:ext cx="901661" cy="955889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35;p38">
            <a:extLst>
              <a:ext uri="{FF2B5EF4-FFF2-40B4-BE49-F238E27FC236}">
                <a16:creationId xmlns:a16="http://schemas.microsoft.com/office/drawing/2014/main" id="{35D97971-D5A7-4CBE-91EB-67C8AE846B6A}"/>
              </a:ext>
            </a:extLst>
          </p:cNvPr>
          <p:cNvSpPr/>
          <p:nvPr/>
        </p:nvSpPr>
        <p:spPr>
          <a:xfrm flipH="1">
            <a:off x="917092" y="3974977"/>
            <a:ext cx="344734" cy="288066"/>
          </a:xfrm>
          <a:custGeom>
            <a:avLst/>
            <a:gdLst/>
            <a:ahLst/>
            <a:cxnLst/>
            <a:rect l="l" t="t" r="r" b="b"/>
            <a:pathLst>
              <a:path w="13354" h="11037" extrusionOk="0">
                <a:moveTo>
                  <a:pt x="6963" y="1"/>
                </a:moveTo>
                <a:cubicBezTo>
                  <a:pt x="6076" y="1"/>
                  <a:pt x="5157" y="219"/>
                  <a:pt x="4267" y="703"/>
                </a:cubicBezTo>
                <a:cubicBezTo>
                  <a:pt x="0" y="3123"/>
                  <a:pt x="764" y="9491"/>
                  <a:pt x="5477" y="10829"/>
                </a:cubicBezTo>
                <a:cubicBezTo>
                  <a:pt x="5975" y="10969"/>
                  <a:pt x="6477" y="11037"/>
                  <a:pt x="6971" y="11037"/>
                </a:cubicBezTo>
                <a:cubicBezTo>
                  <a:pt x="9382" y="11037"/>
                  <a:pt x="11604" y="9439"/>
                  <a:pt x="12291" y="7008"/>
                </a:cubicBezTo>
                <a:cubicBezTo>
                  <a:pt x="13354" y="3263"/>
                  <a:pt x="10396" y="1"/>
                  <a:pt x="6963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34;p38">
            <a:extLst>
              <a:ext uri="{FF2B5EF4-FFF2-40B4-BE49-F238E27FC236}">
                <a16:creationId xmlns:a16="http://schemas.microsoft.com/office/drawing/2014/main" id="{496F16D2-66E0-4EE0-B7F6-189CD04681F2}"/>
              </a:ext>
            </a:extLst>
          </p:cNvPr>
          <p:cNvSpPr/>
          <p:nvPr/>
        </p:nvSpPr>
        <p:spPr>
          <a:xfrm flipH="1">
            <a:off x="3210751" y="4780440"/>
            <a:ext cx="612306" cy="523070"/>
          </a:xfrm>
          <a:custGeom>
            <a:avLst/>
            <a:gdLst/>
            <a:ahLst/>
            <a:cxnLst/>
            <a:rect l="l" t="t" r="r" b="b"/>
            <a:pathLst>
              <a:path w="23719" h="20041" extrusionOk="0">
                <a:moveTo>
                  <a:pt x="12506" y="1"/>
                </a:moveTo>
                <a:cubicBezTo>
                  <a:pt x="5255" y="1"/>
                  <a:pt x="0" y="8012"/>
                  <a:pt x="3849" y="14916"/>
                </a:cubicBezTo>
                <a:cubicBezTo>
                  <a:pt x="5784" y="18387"/>
                  <a:pt x="9168" y="20041"/>
                  <a:pt x="12536" y="20041"/>
                </a:cubicBezTo>
                <a:cubicBezTo>
                  <a:pt x="16706" y="20041"/>
                  <a:pt x="20851" y="17507"/>
                  <a:pt x="22190" y="12751"/>
                </a:cubicBezTo>
                <a:cubicBezTo>
                  <a:pt x="23718" y="7465"/>
                  <a:pt x="20598" y="1924"/>
                  <a:pt x="15312" y="396"/>
                </a:cubicBezTo>
                <a:cubicBezTo>
                  <a:pt x="14355" y="127"/>
                  <a:pt x="13415" y="1"/>
                  <a:pt x="12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34;p38">
            <a:extLst>
              <a:ext uri="{FF2B5EF4-FFF2-40B4-BE49-F238E27FC236}">
                <a16:creationId xmlns:a16="http://schemas.microsoft.com/office/drawing/2014/main" id="{C76541E0-5FC5-41E3-8549-12D3DCCACBC7}"/>
              </a:ext>
            </a:extLst>
          </p:cNvPr>
          <p:cNvSpPr/>
          <p:nvPr/>
        </p:nvSpPr>
        <p:spPr>
          <a:xfrm flipH="1">
            <a:off x="7274003" y="4119010"/>
            <a:ext cx="612306" cy="523070"/>
          </a:xfrm>
          <a:custGeom>
            <a:avLst/>
            <a:gdLst/>
            <a:ahLst/>
            <a:cxnLst/>
            <a:rect l="l" t="t" r="r" b="b"/>
            <a:pathLst>
              <a:path w="23719" h="20041" extrusionOk="0">
                <a:moveTo>
                  <a:pt x="12506" y="1"/>
                </a:moveTo>
                <a:cubicBezTo>
                  <a:pt x="5255" y="1"/>
                  <a:pt x="0" y="8012"/>
                  <a:pt x="3849" y="14916"/>
                </a:cubicBezTo>
                <a:cubicBezTo>
                  <a:pt x="5784" y="18387"/>
                  <a:pt x="9168" y="20041"/>
                  <a:pt x="12536" y="20041"/>
                </a:cubicBezTo>
                <a:cubicBezTo>
                  <a:pt x="16706" y="20041"/>
                  <a:pt x="20851" y="17507"/>
                  <a:pt x="22190" y="12751"/>
                </a:cubicBezTo>
                <a:cubicBezTo>
                  <a:pt x="23718" y="7465"/>
                  <a:pt x="20598" y="1924"/>
                  <a:pt x="15312" y="396"/>
                </a:cubicBezTo>
                <a:cubicBezTo>
                  <a:pt x="14355" y="127"/>
                  <a:pt x="13415" y="1"/>
                  <a:pt x="12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1108;p37">
            <a:extLst>
              <a:ext uri="{FF2B5EF4-FFF2-40B4-BE49-F238E27FC236}">
                <a16:creationId xmlns:a16="http://schemas.microsoft.com/office/drawing/2014/main" id="{A9AADFBE-A929-4606-9A7B-D793A85208D1}"/>
              </a:ext>
            </a:extLst>
          </p:cNvPr>
          <p:cNvCxnSpPr>
            <a:cxnSpLocks/>
          </p:cNvCxnSpPr>
          <p:nvPr/>
        </p:nvCxnSpPr>
        <p:spPr>
          <a:xfrm>
            <a:off x="560934" y="1916979"/>
            <a:ext cx="1098817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1108;p37">
            <a:extLst>
              <a:ext uri="{FF2B5EF4-FFF2-40B4-BE49-F238E27FC236}">
                <a16:creationId xmlns:a16="http://schemas.microsoft.com/office/drawing/2014/main" id="{194DD196-DDFC-4D8F-8E45-DA198908911C}"/>
              </a:ext>
            </a:extLst>
          </p:cNvPr>
          <p:cNvCxnSpPr>
            <a:cxnSpLocks/>
          </p:cNvCxnSpPr>
          <p:nvPr/>
        </p:nvCxnSpPr>
        <p:spPr>
          <a:xfrm>
            <a:off x="638629" y="1585333"/>
            <a:ext cx="1021122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" name="Google Shape;1108;p37">
            <a:extLst>
              <a:ext uri="{FF2B5EF4-FFF2-40B4-BE49-F238E27FC236}">
                <a16:creationId xmlns:a16="http://schemas.microsoft.com/office/drawing/2014/main" id="{C13FB5BA-B218-454F-8E2F-F6F4E334A234}"/>
              </a:ext>
            </a:extLst>
          </p:cNvPr>
          <p:cNvCxnSpPr>
            <a:cxnSpLocks/>
          </p:cNvCxnSpPr>
          <p:nvPr/>
        </p:nvCxnSpPr>
        <p:spPr>
          <a:xfrm>
            <a:off x="7640758" y="1645524"/>
            <a:ext cx="1026832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" name="Google Shape;1108;p37">
            <a:extLst>
              <a:ext uri="{FF2B5EF4-FFF2-40B4-BE49-F238E27FC236}">
                <a16:creationId xmlns:a16="http://schemas.microsoft.com/office/drawing/2014/main" id="{AA7AF535-BA4B-42E9-B32A-CB2B69F90E56}"/>
              </a:ext>
            </a:extLst>
          </p:cNvPr>
          <p:cNvCxnSpPr>
            <a:cxnSpLocks/>
          </p:cNvCxnSpPr>
          <p:nvPr/>
        </p:nvCxnSpPr>
        <p:spPr>
          <a:xfrm>
            <a:off x="7640758" y="1961256"/>
            <a:ext cx="1026832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1" name="Google Shape;1108;p37">
            <a:extLst>
              <a:ext uri="{FF2B5EF4-FFF2-40B4-BE49-F238E27FC236}">
                <a16:creationId xmlns:a16="http://schemas.microsoft.com/office/drawing/2014/main" id="{22B519EC-22EA-446E-A5EB-F9CD48FCACE0}"/>
              </a:ext>
            </a:extLst>
          </p:cNvPr>
          <p:cNvCxnSpPr>
            <a:cxnSpLocks/>
          </p:cNvCxnSpPr>
          <p:nvPr/>
        </p:nvCxnSpPr>
        <p:spPr>
          <a:xfrm>
            <a:off x="578898" y="2526787"/>
            <a:ext cx="1021122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" name="Google Shape;1108;p37">
            <a:extLst>
              <a:ext uri="{FF2B5EF4-FFF2-40B4-BE49-F238E27FC236}">
                <a16:creationId xmlns:a16="http://schemas.microsoft.com/office/drawing/2014/main" id="{79CB2A28-61DA-4A7F-B4E6-B26DC61F6829}"/>
              </a:ext>
            </a:extLst>
          </p:cNvPr>
          <p:cNvCxnSpPr>
            <a:cxnSpLocks/>
          </p:cNvCxnSpPr>
          <p:nvPr/>
        </p:nvCxnSpPr>
        <p:spPr>
          <a:xfrm>
            <a:off x="557980" y="2879526"/>
            <a:ext cx="1098817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" name="Google Shape;1108;p37">
            <a:extLst>
              <a:ext uri="{FF2B5EF4-FFF2-40B4-BE49-F238E27FC236}">
                <a16:creationId xmlns:a16="http://schemas.microsoft.com/office/drawing/2014/main" id="{F5239F2B-AE64-4B87-AA14-C1FAA35FF932}"/>
              </a:ext>
            </a:extLst>
          </p:cNvPr>
          <p:cNvCxnSpPr>
            <a:cxnSpLocks/>
          </p:cNvCxnSpPr>
          <p:nvPr/>
        </p:nvCxnSpPr>
        <p:spPr>
          <a:xfrm>
            <a:off x="7687786" y="2541561"/>
            <a:ext cx="1026832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4" name="Google Shape;1108;p37">
            <a:extLst>
              <a:ext uri="{FF2B5EF4-FFF2-40B4-BE49-F238E27FC236}">
                <a16:creationId xmlns:a16="http://schemas.microsoft.com/office/drawing/2014/main" id="{C135C37E-63BE-4098-A464-1DF7A0A3A589}"/>
              </a:ext>
            </a:extLst>
          </p:cNvPr>
          <p:cNvCxnSpPr>
            <a:cxnSpLocks/>
          </p:cNvCxnSpPr>
          <p:nvPr/>
        </p:nvCxnSpPr>
        <p:spPr>
          <a:xfrm>
            <a:off x="7727264" y="2879526"/>
            <a:ext cx="1026832" cy="0"/>
          </a:xfrm>
          <a:prstGeom prst="straightConnector1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" name="Google Shape;967;p34">
            <a:extLst>
              <a:ext uri="{FF2B5EF4-FFF2-40B4-BE49-F238E27FC236}">
                <a16:creationId xmlns:a16="http://schemas.microsoft.com/office/drawing/2014/main" id="{BC50AD92-329B-40CD-8004-A6296D3A6D51}"/>
              </a:ext>
            </a:extLst>
          </p:cNvPr>
          <p:cNvSpPr/>
          <p:nvPr/>
        </p:nvSpPr>
        <p:spPr>
          <a:xfrm rot="19967806">
            <a:off x="4827746" y="3550319"/>
            <a:ext cx="463379" cy="712724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970;p34">
            <a:extLst>
              <a:ext uri="{FF2B5EF4-FFF2-40B4-BE49-F238E27FC236}">
                <a16:creationId xmlns:a16="http://schemas.microsoft.com/office/drawing/2014/main" id="{C039F8AA-FE89-4AD7-9720-B46CCE779CD9}"/>
              </a:ext>
            </a:extLst>
          </p:cNvPr>
          <p:cNvSpPr/>
          <p:nvPr/>
        </p:nvSpPr>
        <p:spPr>
          <a:xfrm>
            <a:off x="4866270" y="3761899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967;p34">
            <a:extLst>
              <a:ext uri="{FF2B5EF4-FFF2-40B4-BE49-F238E27FC236}">
                <a16:creationId xmlns:a16="http://schemas.microsoft.com/office/drawing/2014/main" id="{5551F74D-25F2-4217-B814-0B4EDEBF2CBF}"/>
              </a:ext>
            </a:extLst>
          </p:cNvPr>
          <p:cNvSpPr/>
          <p:nvPr/>
        </p:nvSpPr>
        <p:spPr>
          <a:xfrm rot="20004240">
            <a:off x="4852251" y="3627112"/>
            <a:ext cx="414367" cy="554522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11E4AEF-55C7-4A0D-8F5C-AB131A97A18E}"/>
              </a:ext>
            </a:extLst>
          </p:cNvPr>
          <p:cNvSpPr/>
          <p:nvPr/>
        </p:nvSpPr>
        <p:spPr>
          <a:xfrm flipH="1" flipV="1">
            <a:off x="5171458" y="4173003"/>
            <a:ext cx="45719" cy="4571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Google Shape;1131;p38">
            <a:extLst>
              <a:ext uri="{FF2B5EF4-FFF2-40B4-BE49-F238E27FC236}">
                <a16:creationId xmlns:a16="http://schemas.microsoft.com/office/drawing/2014/main" id="{F9F81A27-C9BB-42A3-B58E-2361ED4AF9C2}"/>
              </a:ext>
            </a:extLst>
          </p:cNvPr>
          <p:cNvSpPr/>
          <p:nvPr/>
        </p:nvSpPr>
        <p:spPr>
          <a:xfrm flipH="1">
            <a:off x="7065727" y="3879124"/>
            <a:ext cx="1009444" cy="1018944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CC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75;p25">
            <a:extLst>
              <a:ext uri="{FF2B5EF4-FFF2-40B4-BE49-F238E27FC236}">
                <a16:creationId xmlns:a16="http://schemas.microsoft.com/office/drawing/2014/main" id="{D848CAE2-E0A2-4D46-9E82-79C53C5A5B47}"/>
              </a:ext>
            </a:extLst>
          </p:cNvPr>
          <p:cNvSpPr/>
          <p:nvPr/>
        </p:nvSpPr>
        <p:spPr>
          <a:xfrm>
            <a:off x="2235391" y="3761899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3"/>
          </a:solidFill>
          <a:ln w="26625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3F8718-AB53-4C51-B1D0-14F5D4ABB78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 rot="1253089">
            <a:off x="5761271" y="4218722"/>
            <a:ext cx="823946" cy="6964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3"/>
          </a:solidFill>
          <a:ln w="26625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60367" y="2083954"/>
            <a:ext cx="4070845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b="1" dirty="0">
                <a:solidFill>
                  <a:srgbClr val="161234"/>
                </a:solidFill>
                <a:latin typeface="Segoe Print" panose="02000600000000000000" pitchFamily="2" charset="0"/>
              </a:rPr>
              <a:t>THANK</a:t>
            </a:r>
            <a:r>
              <a:rPr lang="es" sz="4400" b="1" dirty="0">
                <a:solidFill>
                  <a:srgbClr val="161234"/>
                </a:solidFill>
                <a:latin typeface="Segoe Script" panose="030B0504020000000003" pitchFamily="66" charset="0"/>
              </a:rPr>
              <a:t> YOU</a:t>
            </a:r>
            <a:endParaRPr sz="4400" b="1" dirty="0">
              <a:latin typeface="Segoe Script" panose="030B0504020000000003" pitchFamily="66" charset="0"/>
            </a:endParaRPr>
          </a:p>
        </p:txBody>
      </p:sp>
      <p:sp>
        <p:nvSpPr>
          <p:cNvPr id="23" name="Google Shape;1136;p38">
            <a:extLst>
              <a:ext uri="{FF2B5EF4-FFF2-40B4-BE49-F238E27FC236}">
                <a16:creationId xmlns:a16="http://schemas.microsoft.com/office/drawing/2014/main" id="{8F120949-12B1-4A38-A829-CB4A3C56240A}"/>
              </a:ext>
            </a:extLst>
          </p:cNvPr>
          <p:cNvSpPr/>
          <p:nvPr/>
        </p:nvSpPr>
        <p:spPr>
          <a:xfrm flipH="1" flipV="1">
            <a:off x="4361267" y="3867872"/>
            <a:ext cx="669044" cy="691967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81;p25">
            <a:extLst>
              <a:ext uri="{FF2B5EF4-FFF2-40B4-BE49-F238E27FC236}">
                <a16:creationId xmlns:a16="http://schemas.microsoft.com/office/drawing/2014/main" id="{62C06BDC-8D90-4BB7-AE52-BF3B5A1FCA41}"/>
              </a:ext>
            </a:extLst>
          </p:cNvPr>
          <p:cNvSpPr/>
          <p:nvPr/>
        </p:nvSpPr>
        <p:spPr>
          <a:xfrm>
            <a:off x="505589" y="1439705"/>
            <a:ext cx="1371673" cy="80014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6" name="Google Shape;387;p25">
            <a:extLst>
              <a:ext uri="{FF2B5EF4-FFF2-40B4-BE49-F238E27FC236}">
                <a16:creationId xmlns:a16="http://schemas.microsoft.com/office/drawing/2014/main" id="{3551ABE3-1DC4-4663-BE91-E1828B6ED8B9}"/>
              </a:ext>
            </a:extLst>
          </p:cNvPr>
          <p:cNvSpPr/>
          <p:nvPr/>
        </p:nvSpPr>
        <p:spPr>
          <a:xfrm>
            <a:off x="7062169" y="3485708"/>
            <a:ext cx="1448597" cy="52778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TABLE OF CONTENTS</a:t>
            </a:r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6465047" y="2133933"/>
            <a:ext cx="2271699" cy="437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How the </a:t>
            </a:r>
            <a:r>
              <a:rPr lang="en-US" dirty="0" err="1"/>
              <a:t>MedAide</a:t>
            </a:r>
            <a:r>
              <a:rPr lang="en-US" dirty="0">
                <a:solidFill>
                  <a:schemeClr val="accent1"/>
                </a:solidFill>
              </a:rPr>
              <a:t> was developed? </a:t>
            </a:r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Constraints in development /  Scope for improvement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Abstract of </a:t>
            </a:r>
            <a:r>
              <a:rPr lang="en-IN" dirty="0" err="1"/>
              <a:t>MedAide</a:t>
            </a:r>
            <a:r>
              <a:rPr lang="en-IN" dirty="0"/>
              <a:t> 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Why </a:t>
            </a:r>
            <a:r>
              <a:rPr lang="en-US" dirty="0" err="1"/>
              <a:t>MedAide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is needed?</a:t>
            </a:r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Objectives </a:t>
            </a:r>
            <a:r>
              <a:rPr lang="en-IN" dirty="0">
                <a:solidFill>
                  <a:schemeClr val="accent1"/>
                </a:solidFill>
              </a:rPr>
              <a:t>of </a:t>
            </a:r>
            <a:r>
              <a:rPr lang="en-IN" dirty="0" err="1">
                <a:solidFill>
                  <a:schemeClr val="accent1"/>
                </a:solidFill>
              </a:rPr>
              <a:t>MedAide</a:t>
            </a:r>
            <a:r>
              <a:rPr lang="en-IN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227" name="Google Shape;227;p21"/>
          <p:cNvSpPr txBox="1">
            <a:spLocks noGrp="1"/>
          </p:cNvSpPr>
          <p:nvPr>
            <p:ph type="ctrTitle" idx="16"/>
          </p:nvPr>
        </p:nvSpPr>
        <p:spPr>
          <a:xfrm>
            <a:off x="983556" y="1901250"/>
            <a:ext cx="1735932" cy="345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About The Project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491778" y="2845050"/>
            <a:ext cx="2227710" cy="326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Project Significance</a:t>
            </a:r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Project Goals</a:t>
            </a:r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Methodology</a:t>
            </a:r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6465049" y="2876225"/>
            <a:ext cx="1276872" cy="2030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App Features</a:t>
            </a:r>
            <a:endParaRPr lang="en-IN"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Challenges/Way Forward</a:t>
            </a:r>
            <a:endParaRPr lang="en-IN" dirty="0"/>
          </a:p>
        </p:txBody>
      </p:sp>
      <p:sp>
        <p:nvSpPr>
          <p:cNvPr id="233" name="Google Shape;233;p21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21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4E40C84-407E-411C-B626-93B7BA29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0770" t="3050" r="20320" b="5376"/>
          <a:stretch/>
        </p:blipFill>
        <p:spPr>
          <a:xfrm>
            <a:off x="3658921" y="1962620"/>
            <a:ext cx="320457" cy="532602"/>
          </a:xfrm>
          <a:prstGeom prst="rect">
            <a:avLst/>
          </a:prstGeom>
          <a:noFill/>
        </p:spPr>
      </p:pic>
      <p:sp>
        <p:nvSpPr>
          <p:cNvPr id="51" name="Google Shape;215;p21">
            <a:extLst>
              <a:ext uri="{FF2B5EF4-FFF2-40B4-BE49-F238E27FC236}">
                <a16:creationId xmlns:a16="http://schemas.microsoft.com/office/drawing/2014/main" id="{972960CC-3C4A-4F37-A22D-4D9A403F1301}"/>
              </a:ext>
            </a:extLst>
          </p:cNvPr>
          <p:cNvSpPr txBox="1">
            <a:spLocks/>
          </p:cNvSpPr>
          <p:nvPr/>
        </p:nvSpPr>
        <p:spPr>
          <a:xfrm>
            <a:off x="6493563" y="3078748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oboto Light"/>
              <a:buNone/>
              <a:defRPr sz="9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Propose to Implement/ Implemented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0242FF-6658-4DA2-A6CC-03B0247C59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225" y="1891392"/>
            <a:ext cx="638794" cy="640923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DFC0CE-0B56-4E64-9AC1-3B1BF52F8CF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9527" y="2985847"/>
            <a:ext cx="436190" cy="436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64060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</a:t>
            </a:r>
            <a:r>
              <a:rPr lang="es" dirty="0">
                <a:solidFill>
                  <a:srgbClr val="FFCC00"/>
                </a:solidFill>
              </a:rPr>
              <a:t>MedAide</a:t>
            </a:r>
            <a:endParaRPr dirty="0"/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640686" cy="1929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1600" dirty="0" err="1">
                <a:solidFill>
                  <a:schemeClr val="accent1">
                    <a:lumMod val="75000"/>
                  </a:schemeClr>
                </a:solidFill>
              </a:rPr>
              <a:t>MedAide</a:t>
            </a:r>
            <a:r>
              <a:rPr lang="en-IN" sz="1600" dirty="0">
                <a:solidFill>
                  <a:schemeClr val="accent1">
                    <a:lumMod val="75000"/>
                  </a:schemeClr>
                </a:solidFill>
              </a:rPr>
              <a:t> is a Personal Medical Assistant App supporting speedy and efficient healthcare services.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70000"/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1">
                    <a:lumMod val="75000"/>
                  </a:schemeClr>
                </a:solidFill>
              </a:rPr>
              <a:t>It will expand the reach and the delivery mechanism of health related services </a:t>
            </a:r>
            <a:endParaRPr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94" name="Google Shape;294;p24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24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4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4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chemeClr val="accent1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4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4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chemeClr val="lt1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Stethoscope">
            <a:extLst>
              <a:ext uri="{FF2B5EF4-FFF2-40B4-BE49-F238E27FC236}">
                <a16:creationId xmlns:a16="http://schemas.microsoft.com/office/drawing/2014/main" id="{BE07FA56-1269-4CEA-A569-2C90C3570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2224" y="1883135"/>
            <a:ext cx="431780" cy="353361"/>
          </a:xfrm>
          <a:prstGeom prst="rect">
            <a:avLst/>
          </a:prstGeom>
        </p:spPr>
      </p:pic>
      <p:pic>
        <p:nvPicPr>
          <p:cNvPr id="5" name="Graphic 4" descr="Heart with pulse">
            <a:extLst>
              <a:ext uri="{FF2B5EF4-FFF2-40B4-BE49-F238E27FC236}">
                <a16:creationId xmlns:a16="http://schemas.microsoft.com/office/drawing/2014/main" id="{5A1C4843-BC99-4A2C-B870-4E82D2A15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6716" y="1169584"/>
            <a:ext cx="434394" cy="434394"/>
          </a:xfrm>
          <a:prstGeom prst="rect">
            <a:avLst/>
          </a:prstGeom>
        </p:spPr>
      </p:pic>
      <p:grpSp>
        <p:nvGrpSpPr>
          <p:cNvPr id="93" name="Google Shape;6962;p50">
            <a:extLst>
              <a:ext uri="{FF2B5EF4-FFF2-40B4-BE49-F238E27FC236}">
                <a16:creationId xmlns:a16="http://schemas.microsoft.com/office/drawing/2014/main" id="{14812523-F529-48C1-982A-CBBEA4696906}"/>
              </a:ext>
            </a:extLst>
          </p:cNvPr>
          <p:cNvGrpSpPr/>
          <p:nvPr/>
        </p:nvGrpSpPr>
        <p:grpSpPr>
          <a:xfrm>
            <a:off x="1273036" y="1937547"/>
            <a:ext cx="338530" cy="337669"/>
            <a:chOff x="-32245875" y="1938725"/>
            <a:chExt cx="295400" cy="292225"/>
          </a:xfrm>
          <a:solidFill>
            <a:srgbClr val="FFC000"/>
          </a:solidFill>
        </p:grpSpPr>
        <p:sp>
          <p:nvSpPr>
            <p:cNvPr id="94" name="Google Shape;6963;p50">
              <a:extLst>
                <a:ext uri="{FF2B5EF4-FFF2-40B4-BE49-F238E27FC236}">
                  <a16:creationId xmlns:a16="http://schemas.microsoft.com/office/drawing/2014/main" id="{372AE937-E9DC-4196-AD1C-5C08038040E2}"/>
                </a:ext>
              </a:extLst>
            </p:cNvPr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964;p50">
              <a:extLst>
                <a:ext uri="{FF2B5EF4-FFF2-40B4-BE49-F238E27FC236}">
                  <a16:creationId xmlns:a16="http://schemas.microsoft.com/office/drawing/2014/main" id="{AFBE5019-CC0C-4325-96BE-DD2ED50BC400}"/>
                </a:ext>
              </a:extLst>
            </p:cNvPr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965;p50">
              <a:extLst>
                <a:ext uri="{FF2B5EF4-FFF2-40B4-BE49-F238E27FC236}">
                  <a16:creationId xmlns:a16="http://schemas.microsoft.com/office/drawing/2014/main" id="{96792E04-2DCF-4D3B-83D8-D7BA7A6D2DDA}"/>
                </a:ext>
              </a:extLst>
            </p:cNvPr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7693;p51">
            <a:extLst>
              <a:ext uri="{FF2B5EF4-FFF2-40B4-BE49-F238E27FC236}">
                <a16:creationId xmlns:a16="http://schemas.microsoft.com/office/drawing/2014/main" id="{4DFA0B49-4813-4CA6-B814-E6E00AB39A6F}"/>
              </a:ext>
            </a:extLst>
          </p:cNvPr>
          <p:cNvGrpSpPr/>
          <p:nvPr/>
        </p:nvGrpSpPr>
        <p:grpSpPr>
          <a:xfrm>
            <a:off x="1201895" y="3440867"/>
            <a:ext cx="334010" cy="334886"/>
            <a:chOff x="-23615075" y="3148525"/>
            <a:chExt cx="295375" cy="296150"/>
          </a:xfrm>
          <a:solidFill>
            <a:srgbClr val="FFC000"/>
          </a:solidFill>
        </p:grpSpPr>
        <p:sp>
          <p:nvSpPr>
            <p:cNvPr id="101" name="Google Shape;7694;p51">
              <a:extLst>
                <a:ext uri="{FF2B5EF4-FFF2-40B4-BE49-F238E27FC236}">
                  <a16:creationId xmlns:a16="http://schemas.microsoft.com/office/drawing/2014/main" id="{B8F1428E-CE8E-41B3-A269-17A6E9787E10}"/>
                </a:ext>
              </a:extLst>
            </p:cNvPr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695;p51">
              <a:extLst>
                <a:ext uri="{FF2B5EF4-FFF2-40B4-BE49-F238E27FC236}">
                  <a16:creationId xmlns:a16="http://schemas.microsoft.com/office/drawing/2014/main" id="{7CF1A350-AE89-4956-8ADF-AE53109276BC}"/>
                </a:ext>
              </a:extLst>
            </p:cNvPr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696;p51">
              <a:extLst>
                <a:ext uri="{FF2B5EF4-FFF2-40B4-BE49-F238E27FC236}">
                  <a16:creationId xmlns:a16="http://schemas.microsoft.com/office/drawing/2014/main" id="{3959824F-2A5A-4C57-854E-60386BE0848B}"/>
                </a:ext>
              </a:extLst>
            </p:cNvPr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697;p51">
              <a:extLst>
                <a:ext uri="{FF2B5EF4-FFF2-40B4-BE49-F238E27FC236}">
                  <a16:creationId xmlns:a16="http://schemas.microsoft.com/office/drawing/2014/main" id="{2AF33786-4412-4719-8CA9-16FD24358DCB}"/>
                </a:ext>
              </a:extLst>
            </p:cNvPr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7717;p51">
            <a:extLst>
              <a:ext uri="{FF2B5EF4-FFF2-40B4-BE49-F238E27FC236}">
                <a16:creationId xmlns:a16="http://schemas.microsoft.com/office/drawing/2014/main" id="{3F7B8887-38FB-48B9-8384-692D90FA6906}"/>
              </a:ext>
            </a:extLst>
          </p:cNvPr>
          <p:cNvGrpSpPr/>
          <p:nvPr/>
        </p:nvGrpSpPr>
        <p:grpSpPr>
          <a:xfrm>
            <a:off x="3271952" y="3494107"/>
            <a:ext cx="334038" cy="334010"/>
            <a:chOff x="-25094250" y="3547050"/>
            <a:chExt cx="295400" cy="295375"/>
          </a:xfrm>
          <a:solidFill>
            <a:srgbClr val="FFC000"/>
          </a:solidFill>
        </p:grpSpPr>
        <p:sp>
          <p:nvSpPr>
            <p:cNvPr id="106" name="Google Shape;7718;p51">
              <a:extLst>
                <a:ext uri="{FF2B5EF4-FFF2-40B4-BE49-F238E27FC236}">
                  <a16:creationId xmlns:a16="http://schemas.microsoft.com/office/drawing/2014/main" id="{6A15491D-D33C-4D5B-BAD9-1CD06DB3D585}"/>
                </a:ext>
              </a:extLst>
            </p:cNvPr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719;p51">
              <a:extLst>
                <a:ext uri="{FF2B5EF4-FFF2-40B4-BE49-F238E27FC236}">
                  <a16:creationId xmlns:a16="http://schemas.microsoft.com/office/drawing/2014/main" id="{5CCBB0C6-8683-47E6-A06F-837E770CF398}"/>
                </a:ext>
              </a:extLst>
            </p:cNvPr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720;p51">
              <a:extLst>
                <a:ext uri="{FF2B5EF4-FFF2-40B4-BE49-F238E27FC236}">
                  <a16:creationId xmlns:a16="http://schemas.microsoft.com/office/drawing/2014/main" id="{47CA9B85-B0A2-4582-B47C-54F3BEEFDC44}"/>
                </a:ext>
              </a:extLst>
            </p:cNvPr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721;p51">
              <a:extLst>
                <a:ext uri="{FF2B5EF4-FFF2-40B4-BE49-F238E27FC236}">
                  <a16:creationId xmlns:a16="http://schemas.microsoft.com/office/drawing/2014/main" id="{2D6515C3-0F1A-4225-AC80-1C489203CE49}"/>
                </a:ext>
              </a:extLst>
            </p:cNvPr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722;p51">
              <a:extLst>
                <a:ext uri="{FF2B5EF4-FFF2-40B4-BE49-F238E27FC236}">
                  <a16:creationId xmlns:a16="http://schemas.microsoft.com/office/drawing/2014/main" id="{0374AD8E-B7E4-41B3-93BD-AF888C0A0F85}"/>
                </a:ext>
              </a:extLst>
            </p:cNvPr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186264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SIGNIFICANCE OF </a:t>
            </a:r>
            <a:r>
              <a:rPr lang="en-IN" dirty="0" err="1">
                <a:solidFill>
                  <a:srgbClr val="FFCC00"/>
                </a:solidFill>
              </a:rPr>
              <a:t>MedAide</a:t>
            </a:r>
            <a:endParaRPr dirty="0"/>
          </a:p>
        </p:txBody>
      </p:sp>
      <p:cxnSp>
        <p:nvCxnSpPr>
          <p:cNvPr id="287" name="Google Shape;287;p23"/>
          <p:cNvCxnSpPr/>
          <p:nvPr/>
        </p:nvCxnSpPr>
        <p:spPr>
          <a:xfrm>
            <a:off x="410040" y="691573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85;p23">
            <a:extLst>
              <a:ext uri="{FF2B5EF4-FFF2-40B4-BE49-F238E27FC236}">
                <a16:creationId xmlns:a16="http://schemas.microsoft.com/office/drawing/2014/main" id="{629C67D9-B796-40CC-9111-339E7C373124}"/>
              </a:ext>
            </a:extLst>
          </p:cNvPr>
          <p:cNvSpPr/>
          <p:nvPr/>
        </p:nvSpPr>
        <p:spPr>
          <a:xfrm>
            <a:off x="287346" y="923227"/>
            <a:ext cx="414931" cy="374946"/>
          </a:xfrm>
          <a:custGeom>
            <a:avLst/>
            <a:gdLst/>
            <a:ahLst/>
            <a:cxnLst/>
            <a:rect l="l" t="t" r="r" b="b"/>
            <a:pathLst>
              <a:path w="82036" h="85103" extrusionOk="0">
                <a:moveTo>
                  <a:pt x="56844" y="4108"/>
                </a:moveTo>
                <a:cubicBezTo>
                  <a:pt x="57228" y="4108"/>
                  <a:pt x="57529" y="4437"/>
                  <a:pt x="57529" y="4793"/>
                </a:cubicBezTo>
                <a:cubicBezTo>
                  <a:pt x="57529" y="5176"/>
                  <a:pt x="57228" y="5477"/>
                  <a:pt x="56844" y="5477"/>
                </a:cubicBezTo>
                <a:lnTo>
                  <a:pt x="44742" y="5477"/>
                </a:lnTo>
                <a:cubicBezTo>
                  <a:pt x="44358" y="5477"/>
                  <a:pt x="44057" y="5176"/>
                  <a:pt x="44057" y="4793"/>
                </a:cubicBezTo>
                <a:cubicBezTo>
                  <a:pt x="44057" y="4437"/>
                  <a:pt x="44358" y="4108"/>
                  <a:pt x="44742" y="4108"/>
                </a:cubicBezTo>
                <a:close/>
                <a:moveTo>
                  <a:pt x="67879" y="39074"/>
                </a:moveTo>
                <a:cubicBezTo>
                  <a:pt x="65387" y="39074"/>
                  <a:pt x="63334" y="41073"/>
                  <a:pt x="63334" y="43619"/>
                </a:cubicBezTo>
                <a:lnTo>
                  <a:pt x="63334" y="44085"/>
                </a:lnTo>
                <a:cubicBezTo>
                  <a:pt x="63334" y="46631"/>
                  <a:pt x="65332" y="48630"/>
                  <a:pt x="67879" y="48630"/>
                </a:cubicBezTo>
                <a:lnTo>
                  <a:pt x="77490" y="48630"/>
                </a:lnTo>
                <a:cubicBezTo>
                  <a:pt x="79982" y="48630"/>
                  <a:pt x="82035" y="46577"/>
                  <a:pt x="82035" y="44085"/>
                </a:cubicBezTo>
                <a:lnTo>
                  <a:pt x="82035" y="43565"/>
                </a:lnTo>
                <a:cubicBezTo>
                  <a:pt x="82035" y="41073"/>
                  <a:pt x="79982" y="39074"/>
                  <a:pt x="77490" y="39074"/>
                </a:cubicBezTo>
                <a:close/>
                <a:moveTo>
                  <a:pt x="37896" y="37513"/>
                </a:moveTo>
                <a:lnTo>
                  <a:pt x="37896" y="40525"/>
                </a:lnTo>
                <a:cubicBezTo>
                  <a:pt x="47781" y="40525"/>
                  <a:pt x="55858" y="48575"/>
                  <a:pt x="55858" y="58487"/>
                </a:cubicBezTo>
                <a:lnTo>
                  <a:pt x="58898" y="58487"/>
                </a:lnTo>
                <a:cubicBezTo>
                  <a:pt x="58898" y="46933"/>
                  <a:pt x="49451" y="37513"/>
                  <a:pt x="37896" y="37513"/>
                </a:cubicBezTo>
                <a:close/>
                <a:moveTo>
                  <a:pt x="37896" y="48165"/>
                </a:moveTo>
                <a:lnTo>
                  <a:pt x="37896" y="51204"/>
                </a:lnTo>
                <a:cubicBezTo>
                  <a:pt x="41921" y="51204"/>
                  <a:pt x="45207" y="54490"/>
                  <a:pt x="45207" y="58542"/>
                </a:cubicBezTo>
                <a:lnTo>
                  <a:pt x="48274" y="58542"/>
                </a:lnTo>
                <a:cubicBezTo>
                  <a:pt x="48274" y="52820"/>
                  <a:pt x="43619" y="48165"/>
                  <a:pt x="37896" y="48165"/>
                </a:cubicBezTo>
                <a:close/>
                <a:moveTo>
                  <a:pt x="37896" y="42743"/>
                </a:moveTo>
                <a:lnTo>
                  <a:pt x="37896" y="45810"/>
                </a:lnTo>
                <a:cubicBezTo>
                  <a:pt x="44906" y="45810"/>
                  <a:pt x="50629" y="51505"/>
                  <a:pt x="50629" y="58542"/>
                </a:cubicBezTo>
                <a:lnTo>
                  <a:pt x="53668" y="58542"/>
                </a:lnTo>
                <a:lnTo>
                  <a:pt x="53668" y="58487"/>
                </a:lnTo>
                <a:cubicBezTo>
                  <a:pt x="53668" y="49808"/>
                  <a:pt x="46576" y="42743"/>
                  <a:pt x="37896" y="42743"/>
                </a:cubicBezTo>
                <a:close/>
                <a:moveTo>
                  <a:pt x="67879" y="50383"/>
                </a:moveTo>
                <a:cubicBezTo>
                  <a:pt x="65387" y="50383"/>
                  <a:pt x="63334" y="52436"/>
                  <a:pt x="63334" y="54955"/>
                </a:cubicBezTo>
                <a:lnTo>
                  <a:pt x="63334" y="55448"/>
                </a:lnTo>
                <a:cubicBezTo>
                  <a:pt x="63334" y="57967"/>
                  <a:pt x="65332" y="60021"/>
                  <a:pt x="67879" y="60021"/>
                </a:cubicBezTo>
                <a:lnTo>
                  <a:pt x="77490" y="60021"/>
                </a:lnTo>
                <a:cubicBezTo>
                  <a:pt x="79982" y="60021"/>
                  <a:pt x="82035" y="57995"/>
                  <a:pt x="82035" y="55448"/>
                </a:cubicBezTo>
                <a:lnTo>
                  <a:pt x="82035" y="54955"/>
                </a:lnTo>
                <a:cubicBezTo>
                  <a:pt x="82035" y="52436"/>
                  <a:pt x="80036" y="50383"/>
                  <a:pt x="77490" y="50383"/>
                </a:cubicBezTo>
                <a:close/>
                <a:moveTo>
                  <a:pt x="50793" y="76450"/>
                </a:moveTo>
                <a:cubicBezTo>
                  <a:pt x="52381" y="76450"/>
                  <a:pt x="53668" y="77737"/>
                  <a:pt x="53668" y="79325"/>
                </a:cubicBezTo>
                <a:cubicBezTo>
                  <a:pt x="53668" y="80885"/>
                  <a:pt x="52408" y="82200"/>
                  <a:pt x="50793" y="82200"/>
                </a:cubicBezTo>
                <a:cubicBezTo>
                  <a:pt x="49232" y="82200"/>
                  <a:pt x="47918" y="80913"/>
                  <a:pt x="47918" y="79325"/>
                </a:cubicBezTo>
                <a:cubicBezTo>
                  <a:pt x="47918" y="77709"/>
                  <a:pt x="49177" y="76450"/>
                  <a:pt x="50793" y="76450"/>
                </a:cubicBezTo>
                <a:close/>
                <a:moveTo>
                  <a:pt x="31872" y="1"/>
                </a:moveTo>
                <a:cubicBezTo>
                  <a:pt x="28723" y="1"/>
                  <a:pt x="26122" y="2602"/>
                  <a:pt x="26122" y="5751"/>
                </a:cubicBezTo>
                <a:lnTo>
                  <a:pt x="26122" y="21550"/>
                </a:lnTo>
                <a:cubicBezTo>
                  <a:pt x="18455" y="25876"/>
                  <a:pt x="10542" y="30394"/>
                  <a:pt x="10542" y="30394"/>
                </a:cubicBezTo>
                <a:cubicBezTo>
                  <a:pt x="6271" y="32147"/>
                  <a:pt x="0" y="37869"/>
                  <a:pt x="0" y="51286"/>
                </a:cubicBezTo>
                <a:cubicBezTo>
                  <a:pt x="0" y="52491"/>
                  <a:pt x="55" y="53614"/>
                  <a:pt x="165" y="54681"/>
                </a:cubicBezTo>
                <a:lnTo>
                  <a:pt x="274" y="55585"/>
                </a:lnTo>
                <a:cubicBezTo>
                  <a:pt x="384" y="56379"/>
                  <a:pt x="521" y="57118"/>
                  <a:pt x="685" y="57858"/>
                </a:cubicBezTo>
                <a:cubicBezTo>
                  <a:pt x="740" y="58104"/>
                  <a:pt x="794" y="58378"/>
                  <a:pt x="849" y="58597"/>
                </a:cubicBezTo>
                <a:cubicBezTo>
                  <a:pt x="1068" y="59418"/>
                  <a:pt x="1287" y="60213"/>
                  <a:pt x="1616" y="60924"/>
                </a:cubicBezTo>
                <a:cubicBezTo>
                  <a:pt x="1780" y="61280"/>
                  <a:pt x="1917" y="61609"/>
                  <a:pt x="2081" y="61965"/>
                </a:cubicBezTo>
                <a:cubicBezTo>
                  <a:pt x="2273" y="62348"/>
                  <a:pt x="2437" y="62677"/>
                  <a:pt x="2602" y="63033"/>
                </a:cubicBezTo>
                <a:cubicBezTo>
                  <a:pt x="2821" y="63444"/>
                  <a:pt x="3012" y="63799"/>
                  <a:pt x="3259" y="64183"/>
                </a:cubicBezTo>
                <a:cubicBezTo>
                  <a:pt x="3314" y="64265"/>
                  <a:pt x="3368" y="64320"/>
                  <a:pt x="3423" y="64429"/>
                </a:cubicBezTo>
                <a:cubicBezTo>
                  <a:pt x="8981" y="72781"/>
                  <a:pt x="19167" y="72808"/>
                  <a:pt x="19167" y="72808"/>
                </a:cubicBezTo>
                <a:lnTo>
                  <a:pt x="26095" y="72808"/>
                </a:lnTo>
                <a:lnTo>
                  <a:pt x="26095" y="79352"/>
                </a:lnTo>
                <a:cubicBezTo>
                  <a:pt x="26095" y="82501"/>
                  <a:pt x="28696" y="85102"/>
                  <a:pt x="31845" y="85102"/>
                </a:cubicBezTo>
                <a:lnTo>
                  <a:pt x="69713" y="85102"/>
                </a:lnTo>
                <a:cubicBezTo>
                  <a:pt x="72917" y="85102"/>
                  <a:pt x="75464" y="82501"/>
                  <a:pt x="75464" y="79352"/>
                </a:cubicBezTo>
                <a:lnTo>
                  <a:pt x="75464" y="71384"/>
                </a:lnTo>
                <a:lnTo>
                  <a:pt x="77490" y="71384"/>
                </a:lnTo>
                <a:cubicBezTo>
                  <a:pt x="80036" y="71384"/>
                  <a:pt x="82035" y="69331"/>
                  <a:pt x="82035" y="66811"/>
                </a:cubicBezTo>
                <a:lnTo>
                  <a:pt x="82035" y="66319"/>
                </a:lnTo>
                <a:cubicBezTo>
                  <a:pt x="82035" y="63772"/>
                  <a:pt x="79982" y="61746"/>
                  <a:pt x="77490" y="61746"/>
                </a:cubicBezTo>
                <a:lnTo>
                  <a:pt x="67879" y="61746"/>
                </a:lnTo>
                <a:cubicBezTo>
                  <a:pt x="65332" y="61746"/>
                  <a:pt x="63334" y="63799"/>
                  <a:pt x="63334" y="66319"/>
                </a:cubicBezTo>
                <a:lnTo>
                  <a:pt x="63334" y="66811"/>
                </a:lnTo>
                <a:cubicBezTo>
                  <a:pt x="63334" y="69331"/>
                  <a:pt x="65387" y="71384"/>
                  <a:pt x="67879" y="71384"/>
                </a:cubicBezTo>
                <a:lnTo>
                  <a:pt x="71466" y="71384"/>
                </a:lnTo>
                <a:lnTo>
                  <a:pt x="71466" y="74451"/>
                </a:lnTo>
                <a:lnTo>
                  <a:pt x="30065" y="74451"/>
                </a:lnTo>
                <a:lnTo>
                  <a:pt x="30065" y="33160"/>
                </a:lnTo>
                <a:cubicBezTo>
                  <a:pt x="32146" y="31845"/>
                  <a:pt x="34063" y="30586"/>
                  <a:pt x="35158" y="29710"/>
                </a:cubicBezTo>
                <a:cubicBezTo>
                  <a:pt x="40744" y="25411"/>
                  <a:pt x="46001" y="21988"/>
                  <a:pt x="46713" y="18867"/>
                </a:cubicBezTo>
                <a:cubicBezTo>
                  <a:pt x="47408" y="15861"/>
                  <a:pt x="45874" y="13206"/>
                  <a:pt x="42806" y="13206"/>
                </a:cubicBezTo>
                <a:cubicBezTo>
                  <a:pt x="41766" y="13206"/>
                  <a:pt x="40549" y="13511"/>
                  <a:pt x="39183" y="14212"/>
                </a:cubicBezTo>
                <a:cubicBezTo>
                  <a:pt x="37486" y="15115"/>
                  <a:pt x="34035" y="17032"/>
                  <a:pt x="30065" y="19250"/>
                </a:cubicBezTo>
                <a:lnTo>
                  <a:pt x="30065" y="9091"/>
                </a:lnTo>
                <a:lnTo>
                  <a:pt x="71466" y="9091"/>
                </a:lnTo>
                <a:lnTo>
                  <a:pt x="71466" y="27738"/>
                </a:lnTo>
                <a:lnTo>
                  <a:pt x="67879" y="27738"/>
                </a:lnTo>
                <a:cubicBezTo>
                  <a:pt x="65387" y="27738"/>
                  <a:pt x="63334" y="29792"/>
                  <a:pt x="63334" y="32283"/>
                </a:cubicBezTo>
                <a:lnTo>
                  <a:pt x="63334" y="32776"/>
                </a:lnTo>
                <a:cubicBezTo>
                  <a:pt x="63334" y="35295"/>
                  <a:pt x="65387" y="37322"/>
                  <a:pt x="67879" y="37322"/>
                </a:cubicBezTo>
                <a:lnTo>
                  <a:pt x="77490" y="37322"/>
                </a:lnTo>
                <a:cubicBezTo>
                  <a:pt x="80036" y="37322"/>
                  <a:pt x="82035" y="35268"/>
                  <a:pt x="82035" y="32776"/>
                </a:cubicBezTo>
                <a:lnTo>
                  <a:pt x="82035" y="32256"/>
                </a:lnTo>
                <a:cubicBezTo>
                  <a:pt x="82035" y="29797"/>
                  <a:pt x="80088" y="27764"/>
                  <a:pt x="77642" y="27764"/>
                </a:cubicBezTo>
                <a:cubicBezTo>
                  <a:pt x="77610" y="27764"/>
                  <a:pt x="77577" y="27765"/>
                  <a:pt x="77545" y="27766"/>
                </a:cubicBezTo>
                <a:lnTo>
                  <a:pt x="75546" y="27766"/>
                </a:lnTo>
                <a:lnTo>
                  <a:pt x="75546" y="5751"/>
                </a:lnTo>
                <a:cubicBezTo>
                  <a:pt x="75546" y="2602"/>
                  <a:pt x="72944" y="1"/>
                  <a:pt x="69796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CBD94-C185-4EB6-AD5B-D59CD5839BE6}"/>
              </a:ext>
            </a:extLst>
          </p:cNvPr>
          <p:cNvSpPr txBox="1"/>
          <p:nvPr/>
        </p:nvSpPr>
        <p:spPr>
          <a:xfrm>
            <a:off x="982980" y="1004363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Apps are easily accessible as 60% of the world’s population use smartphones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149BBF-0425-4003-91D8-7AFBC6B6F13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440" y="2122193"/>
            <a:ext cx="530797" cy="5307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DF02FF-BE47-4831-B190-A4CE19285313}"/>
              </a:ext>
            </a:extLst>
          </p:cNvPr>
          <p:cNvSpPr txBox="1"/>
          <p:nvPr/>
        </p:nvSpPr>
        <p:spPr>
          <a:xfrm>
            <a:off x="982980" y="2126367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An online platform for fixing appointment and consultation with doctors is required :</a:t>
            </a: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for extending better health services for people living in rural and far-flung areas.</a:t>
            </a:r>
          </a:p>
          <a:p>
            <a:pPr marL="171450" indent="-1714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to reduce the Personal visits to hospitals especially during the pandemic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11546F-0DA4-4481-B87B-EFFE1F921CC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814" y="3225857"/>
            <a:ext cx="458593" cy="4585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BC6B1FA-1807-41FA-8678-3FDB648213A9}"/>
              </a:ext>
            </a:extLst>
          </p:cNvPr>
          <p:cNvSpPr txBox="1"/>
          <p:nvPr/>
        </p:nvSpPr>
        <p:spPr>
          <a:xfrm>
            <a:off x="982980" y="3289545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S</a:t>
            </a:r>
            <a:r>
              <a:rPr lang="en-IN" sz="1200" dirty="0">
                <a:solidFill>
                  <a:schemeClr val="bg1"/>
                </a:solidFill>
                <a:effectLst/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ince some of the tasks can be done through app , it saves </a:t>
            </a:r>
            <a:r>
              <a:rPr lang="en-IN" sz="12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time and  reduce the cost incurred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1725FD-39E1-4C80-A6B1-DDEA22C257A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346" y="4177855"/>
            <a:ext cx="559891" cy="55989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3693205-D672-45C5-B1C2-4C9645FE3664}"/>
              </a:ext>
            </a:extLst>
          </p:cNvPr>
          <p:cNvSpPr txBox="1"/>
          <p:nvPr/>
        </p:nvSpPr>
        <p:spPr>
          <a:xfrm>
            <a:off x="982980" y="2885102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Helps to  seek medical help in  minimal time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D28091-DFCF-4151-A143-AB5B7CDE1A89}"/>
              </a:ext>
            </a:extLst>
          </p:cNvPr>
          <p:cNvSpPr txBox="1"/>
          <p:nvPr/>
        </p:nvSpPr>
        <p:spPr>
          <a:xfrm>
            <a:off x="982980" y="1575159"/>
            <a:ext cx="807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Gen Y and Gen Z prefer resolving issues through their smartphones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3822AE-FCC6-4374-9859-9A8FC80AD2E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640" y="1531626"/>
            <a:ext cx="431620" cy="4316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DCD94EC-21BF-472D-90C9-AB1505114BF7}"/>
              </a:ext>
            </a:extLst>
          </p:cNvPr>
          <p:cNvSpPr txBox="1"/>
          <p:nvPr/>
        </p:nvSpPr>
        <p:spPr>
          <a:xfrm>
            <a:off x="982980" y="4306859"/>
            <a:ext cx="807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Need to be more self sufficient in this turbulent scenario and hence  one needs to monitor health personally</a:t>
            </a:r>
          </a:p>
        </p:txBody>
      </p:sp>
      <p:grpSp>
        <p:nvGrpSpPr>
          <p:cNvPr id="45" name="Google Shape;7693;p51">
            <a:extLst>
              <a:ext uri="{FF2B5EF4-FFF2-40B4-BE49-F238E27FC236}">
                <a16:creationId xmlns:a16="http://schemas.microsoft.com/office/drawing/2014/main" id="{1087A1B1-EB31-4B15-9BF7-E55E1129F20B}"/>
              </a:ext>
            </a:extLst>
          </p:cNvPr>
          <p:cNvGrpSpPr/>
          <p:nvPr/>
        </p:nvGrpSpPr>
        <p:grpSpPr>
          <a:xfrm>
            <a:off x="368267" y="2782697"/>
            <a:ext cx="334010" cy="334886"/>
            <a:chOff x="-23615075" y="3148525"/>
            <a:chExt cx="295375" cy="296150"/>
          </a:xfrm>
          <a:solidFill>
            <a:schemeClr val="accent2">
              <a:lumMod val="75000"/>
            </a:schemeClr>
          </a:solidFill>
        </p:grpSpPr>
        <p:sp>
          <p:nvSpPr>
            <p:cNvPr id="46" name="Google Shape;7694;p51">
              <a:extLst>
                <a:ext uri="{FF2B5EF4-FFF2-40B4-BE49-F238E27FC236}">
                  <a16:creationId xmlns:a16="http://schemas.microsoft.com/office/drawing/2014/main" id="{83225842-7C16-4EFB-976C-58F7D649B955}"/>
                </a:ext>
              </a:extLst>
            </p:cNvPr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95;p51">
              <a:extLst>
                <a:ext uri="{FF2B5EF4-FFF2-40B4-BE49-F238E27FC236}">
                  <a16:creationId xmlns:a16="http://schemas.microsoft.com/office/drawing/2014/main" id="{9B28CF44-DA36-4D4D-809D-AD069B99585F}"/>
                </a:ext>
              </a:extLst>
            </p:cNvPr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96;p51">
              <a:extLst>
                <a:ext uri="{FF2B5EF4-FFF2-40B4-BE49-F238E27FC236}">
                  <a16:creationId xmlns:a16="http://schemas.microsoft.com/office/drawing/2014/main" id="{C41E9EF7-5175-4AD4-83BD-35918F03682D}"/>
                </a:ext>
              </a:extLst>
            </p:cNvPr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97;p51">
              <a:extLst>
                <a:ext uri="{FF2B5EF4-FFF2-40B4-BE49-F238E27FC236}">
                  <a16:creationId xmlns:a16="http://schemas.microsoft.com/office/drawing/2014/main" id="{0EE9240C-742A-487F-8D16-F7A047585656}"/>
                </a:ext>
              </a:extLst>
            </p:cNvPr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FD5BCEE-6E0B-4A81-8DBD-417CCDB1B1A9}"/>
              </a:ext>
            </a:extLst>
          </p:cNvPr>
          <p:cNvSpPr txBox="1"/>
          <p:nvPr/>
        </p:nvSpPr>
        <p:spPr>
          <a:xfrm>
            <a:off x="982980" y="3798202"/>
            <a:ext cx="807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Need to have a track of  medical history/medications for future consultations </a:t>
            </a:r>
          </a:p>
        </p:txBody>
      </p:sp>
      <p:grpSp>
        <p:nvGrpSpPr>
          <p:cNvPr id="54" name="Google Shape;7555;p51">
            <a:extLst>
              <a:ext uri="{FF2B5EF4-FFF2-40B4-BE49-F238E27FC236}">
                <a16:creationId xmlns:a16="http://schemas.microsoft.com/office/drawing/2014/main" id="{A2701828-93AD-4D71-AAA3-658169F00B00}"/>
              </a:ext>
            </a:extLst>
          </p:cNvPr>
          <p:cNvGrpSpPr/>
          <p:nvPr/>
        </p:nvGrpSpPr>
        <p:grpSpPr>
          <a:xfrm>
            <a:off x="381482" y="3766951"/>
            <a:ext cx="335791" cy="334915"/>
            <a:chOff x="-28461325" y="3545475"/>
            <a:chExt cx="296950" cy="296175"/>
          </a:xfrm>
          <a:solidFill>
            <a:schemeClr val="accent2">
              <a:lumMod val="75000"/>
            </a:schemeClr>
          </a:solidFill>
        </p:grpSpPr>
        <p:sp>
          <p:nvSpPr>
            <p:cNvPr id="55" name="Google Shape;7556;p51">
              <a:extLst>
                <a:ext uri="{FF2B5EF4-FFF2-40B4-BE49-F238E27FC236}">
                  <a16:creationId xmlns:a16="http://schemas.microsoft.com/office/drawing/2014/main" id="{CDDCED90-363B-44D3-B6B5-D792372CF975}"/>
                </a:ext>
              </a:extLst>
            </p:cNvPr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57;p51">
              <a:extLst>
                <a:ext uri="{FF2B5EF4-FFF2-40B4-BE49-F238E27FC236}">
                  <a16:creationId xmlns:a16="http://schemas.microsoft.com/office/drawing/2014/main" id="{AA2BF34E-639E-43AC-BD2F-0E597E9C6BF4}"/>
                </a:ext>
              </a:extLst>
            </p:cNvPr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558;p51">
              <a:extLst>
                <a:ext uri="{FF2B5EF4-FFF2-40B4-BE49-F238E27FC236}">
                  <a16:creationId xmlns:a16="http://schemas.microsoft.com/office/drawing/2014/main" id="{65C5AAE2-8587-41DD-8E83-484A5302088F}"/>
                </a:ext>
              </a:extLst>
            </p:cNvPr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559;p51">
              <a:extLst>
                <a:ext uri="{FF2B5EF4-FFF2-40B4-BE49-F238E27FC236}">
                  <a16:creationId xmlns:a16="http://schemas.microsoft.com/office/drawing/2014/main" id="{401E858B-0B62-4184-BFB7-1A83C5C69B61}"/>
                </a:ext>
              </a:extLst>
            </p:cNvPr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560;p51">
              <a:extLst>
                <a:ext uri="{FF2B5EF4-FFF2-40B4-BE49-F238E27FC236}">
                  <a16:creationId xmlns:a16="http://schemas.microsoft.com/office/drawing/2014/main" id="{5539451F-87D4-4BD1-9829-EAA92E920B15}"/>
                </a:ext>
              </a:extLst>
            </p:cNvPr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61;p51">
              <a:extLst>
                <a:ext uri="{FF2B5EF4-FFF2-40B4-BE49-F238E27FC236}">
                  <a16:creationId xmlns:a16="http://schemas.microsoft.com/office/drawing/2014/main" id="{1A4052EE-DDA1-420A-8BFD-A69F9885073E}"/>
                </a:ext>
              </a:extLst>
            </p:cNvPr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332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614200" y="324408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762973" y="2782998"/>
            <a:ext cx="1581300" cy="236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405966" y="125726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CC00"/>
                </a:solidFill>
              </a:rPr>
              <a:t>MedAide</a:t>
            </a:r>
            <a:r>
              <a:rPr lang="es" dirty="0"/>
              <a:t> GOALS</a:t>
            </a:r>
            <a:endParaRPr dirty="0"/>
          </a:p>
        </p:txBody>
      </p:sp>
      <p:sp>
        <p:nvSpPr>
          <p:cNvPr id="619" name="Google Shape;619;p30"/>
          <p:cNvSpPr txBox="1">
            <a:spLocks noGrp="1"/>
          </p:cNvSpPr>
          <p:nvPr>
            <p:ph type="subTitle" idx="1"/>
          </p:nvPr>
        </p:nvSpPr>
        <p:spPr>
          <a:xfrm>
            <a:off x="3856573" y="3304309"/>
            <a:ext cx="1394100" cy="16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rgbClr val="0E2A47"/>
                </a:solidFill>
              </a:rPr>
              <a:t>Application to be compatible in mobile as mobiles are being used by almost everyone. Mobiles are easily/ quickly accessible and can be used at the point of care.</a:t>
            </a:r>
            <a:endParaRPr sz="1050" dirty="0">
              <a:solidFill>
                <a:srgbClr val="0E2A47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6138964" y="2064982"/>
            <a:ext cx="1581300" cy="30785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0"/>
          <p:cNvSpPr txBox="1">
            <a:spLocks noGrp="1"/>
          </p:cNvSpPr>
          <p:nvPr>
            <p:ph type="subTitle" idx="2"/>
          </p:nvPr>
        </p:nvSpPr>
        <p:spPr>
          <a:xfrm>
            <a:off x="6207443" y="2617627"/>
            <a:ext cx="1394100" cy="2525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rgbClr val="0E2A47"/>
                </a:solidFill>
              </a:rPr>
              <a:t>To incorporate features like searching nearby hospitals , fixing appointments , health record maintenance etc , so that this app will act as a personal medical assistant. Project also highlight the scope for improvements/ developments in the app.</a:t>
            </a:r>
            <a:endParaRPr sz="1050" dirty="0">
              <a:solidFill>
                <a:srgbClr val="0E2A47"/>
              </a:solidFill>
            </a:endParaRPr>
          </a:p>
        </p:txBody>
      </p:sp>
      <p:sp>
        <p:nvSpPr>
          <p:cNvPr id="622" name="Google Shape;622;p30"/>
          <p:cNvSpPr txBox="1">
            <a:spLocks noGrp="1"/>
          </p:cNvSpPr>
          <p:nvPr>
            <p:ph type="subTitle" idx="3"/>
          </p:nvPr>
        </p:nvSpPr>
        <p:spPr>
          <a:xfrm>
            <a:off x="1670035" y="3695570"/>
            <a:ext cx="1394100" cy="1231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 dirty="0">
                <a:solidFill>
                  <a:srgbClr val="0E2A47"/>
                </a:solidFill>
              </a:rPr>
              <a:t>To develop a quickly accessible ,  user-friendly application which will help to prioritize health in our busy lives.</a:t>
            </a:r>
            <a:endParaRPr sz="1050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564471" y="2854070"/>
            <a:ext cx="2076000" cy="400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>
                <a:solidFill>
                  <a:schemeClr val="bg1"/>
                </a:solidFill>
              </a:rPr>
              <a:t>POSITIONING</a:t>
            </a: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5880565" y="2202867"/>
            <a:ext cx="2076000" cy="3657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bg1"/>
                </a:solidFill>
              </a:rPr>
              <a:t>FEATURES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1409969" y="3333754"/>
            <a:ext cx="2076000" cy="3569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>
                <a:solidFill>
                  <a:schemeClr val="tx2"/>
                </a:solidFill>
              </a:rPr>
              <a:t>USER-CENTRIC</a:t>
            </a:r>
            <a:endParaRPr sz="1400" b="1" dirty="0">
              <a:solidFill>
                <a:schemeClr val="tx2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513877" y="974307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0"/>
          <p:cNvGrpSpPr/>
          <p:nvPr/>
        </p:nvGrpSpPr>
        <p:grpSpPr>
          <a:xfrm>
            <a:off x="6744260" y="1190746"/>
            <a:ext cx="472533" cy="473852"/>
            <a:chOff x="1869175" y="3274825"/>
            <a:chExt cx="1567275" cy="1571650"/>
          </a:xfrm>
        </p:grpSpPr>
        <p:sp>
          <p:nvSpPr>
            <p:cNvPr id="636" name="Google Shape;636;p30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</p:grpSpPr>
        <p:sp>
          <p:nvSpPr>
            <p:cNvPr id="640" name="Google Shape;640;p30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694" y="727686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1348298" y="2982756"/>
            <a:ext cx="3358086" cy="4453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1336224" y="2246825"/>
            <a:ext cx="3403185" cy="45254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1343207" y="1475754"/>
            <a:ext cx="3452311" cy="452984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METHODOLOGY</a:t>
            </a:r>
            <a:endParaRPr dirty="0"/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383547" y="1534539"/>
            <a:ext cx="3403607" cy="381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</a:rPr>
              <a:t>FINALIZATION OF SCOPE / FEATURES CONSIDERING THE REQUIREMENT/CONSTRAINTS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1" name="Google Shape;401;p26"/>
          <p:cNvSpPr txBox="1">
            <a:spLocks noGrp="1"/>
          </p:cNvSpPr>
          <p:nvPr>
            <p:ph type="ctrTitle" idx="2"/>
          </p:nvPr>
        </p:nvSpPr>
        <p:spPr>
          <a:xfrm>
            <a:off x="1383547" y="3092585"/>
            <a:ext cx="3093514" cy="4293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DEVELOPMENT OF APP USING FLUTTER</a:t>
            </a:r>
            <a:br>
              <a:rPr lang="en-US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</p:txBody>
      </p:sp>
      <p:sp>
        <p:nvSpPr>
          <p:cNvPr id="402" name="Google Shape;402;p26"/>
          <p:cNvSpPr txBox="1">
            <a:spLocks noGrp="1"/>
          </p:cNvSpPr>
          <p:nvPr>
            <p:ph type="ctrTitle" idx="3"/>
          </p:nvPr>
        </p:nvSpPr>
        <p:spPr>
          <a:xfrm>
            <a:off x="1387895" y="2256441"/>
            <a:ext cx="3127357" cy="4363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</a:rPr>
              <a:t>CHOOSING DESIGN PATTERNS AND COLOUR PALETTES FOR EACH SCREEN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3" name="Google Shape;403;p26"/>
          <p:cNvCxnSpPr>
            <a:cxnSpLocks/>
          </p:cNvCxnSpPr>
          <p:nvPr/>
        </p:nvCxnSpPr>
        <p:spPr>
          <a:xfrm>
            <a:off x="0" y="1232910"/>
            <a:ext cx="390348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26"/>
          <p:cNvSpPr/>
          <p:nvPr/>
        </p:nvSpPr>
        <p:spPr>
          <a:xfrm>
            <a:off x="688139" y="1436848"/>
            <a:ext cx="417117" cy="4529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5" name="Google Shape;405;p26"/>
          <p:cNvSpPr/>
          <p:nvPr/>
        </p:nvSpPr>
        <p:spPr>
          <a:xfrm>
            <a:off x="645838" y="2200481"/>
            <a:ext cx="492969" cy="4525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06" name="Google Shape;406;p26"/>
          <p:cNvSpPr/>
          <p:nvPr/>
        </p:nvSpPr>
        <p:spPr>
          <a:xfrm>
            <a:off x="791402" y="1575003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681739" y="2903268"/>
            <a:ext cx="457068" cy="4525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grpSp>
        <p:nvGrpSpPr>
          <p:cNvPr id="408" name="Google Shape;408;p26"/>
          <p:cNvGrpSpPr/>
          <p:nvPr/>
        </p:nvGrpSpPr>
        <p:grpSpPr>
          <a:xfrm rot="10800000" flipH="1">
            <a:off x="-1309658" y="2794156"/>
            <a:ext cx="302125" cy="163726"/>
            <a:chOff x="1319675" y="779200"/>
            <a:chExt cx="2343875" cy="1270172"/>
          </a:xfrm>
        </p:grpSpPr>
        <p:sp>
          <p:nvSpPr>
            <p:cNvPr id="409" name="Google Shape;409;p26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2159126" y="779200"/>
              <a:ext cx="626153" cy="1270172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2" name="Google Shape;412;p26"/>
          <p:cNvGrpSpPr/>
          <p:nvPr/>
        </p:nvGrpSpPr>
        <p:grpSpPr>
          <a:xfrm>
            <a:off x="790024" y="3017412"/>
            <a:ext cx="272071" cy="224252"/>
            <a:chOff x="1319675" y="2389025"/>
            <a:chExt cx="2224000" cy="1370125"/>
          </a:xfrm>
        </p:grpSpPr>
        <p:sp>
          <p:nvSpPr>
            <p:cNvPr id="413" name="Google Shape;413;p26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5" name="Google Shape;415;p26"/>
          <p:cNvSpPr/>
          <p:nvPr/>
        </p:nvSpPr>
        <p:spPr>
          <a:xfrm>
            <a:off x="4856326" y="2426752"/>
            <a:ext cx="2615615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6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6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4" name="Google Shape;424;p26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>
            <a:off x="6579824" y="3204489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1;p27">
            <a:extLst>
              <a:ext uri="{FF2B5EF4-FFF2-40B4-BE49-F238E27FC236}">
                <a16:creationId xmlns:a16="http://schemas.microsoft.com/office/drawing/2014/main" id="{FA23746C-1A44-438A-9F06-AF7556F19682}"/>
              </a:ext>
            </a:extLst>
          </p:cNvPr>
          <p:cNvGrpSpPr/>
          <p:nvPr/>
        </p:nvGrpSpPr>
        <p:grpSpPr>
          <a:xfrm>
            <a:off x="-1237592" y="2294796"/>
            <a:ext cx="265543" cy="269920"/>
            <a:chOff x="4151375" y="238125"/>
            <a:chExt cx="2141475" cy="2176775"/>
          </a:xfrm>
        </p:grpSpPr>
        <p:sp>
          <p:nvSpPr>
            <p:cNvPr id="46" name="Google Shape;452;p27">
              <a:extLst>
                <a:ext uri="{FF2B5EF4-FFF2-40B4-BE49-F238E27FC236}">
                  <a16:creationId xmlns:a16="http://schemas.microsoft.com/office/drawing/2014/main" id="{7D30AF86-14F5-46E9-97BB-F3F132958BB7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3;p27">
              <a:extLst>
                <a:ext uri="{FF2B5EF4-FFF2-40B4-BE49-F238E27FC236}">
                  <a16:creationId xmlns:a16="http://schemas.microsoft.com/office/drawing/2014/main" id="{876DA37A-0675-4A9D-A71B-57FB6E3D93E7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629;p45">
            <a:extLst>
              <a:ext uri="{FF2B5EF4-FFF2-40B4-BE49-F238E27FC236}">
                <a16:creationId xmlns:a16="http://schemas.microsoft.com/office/drawing/2014/main" id="{AC7F0FF4-9F48-4FD9-889B-0E860D792DB6}"/>
              </a:ext>
            </a:extLst>
          </p:cNvPr>
          <p:cNvGrpSpPr/>
          <p:nvPr/>
        </p:nvGrpSpPr>
        <p:grpSpPr>
          <a:xfrm>
            <a:off x="806038" y="2314298"/>
            <a:ext cx="162205" cy="230698"/>
            <a:chOff x="3342725" y="2620775"/>
            <a:chExt cx="338775" cy="481825"/>
          </a:xfrm>
          <a:solidFill>
            <a:schemeClr val="tx1"/>
          </a:solidFill>
        </p:grpSpPr>
        <p:sp>
          <p:nvSpPr>
            <p:cNvPr id="49" name="Google Shape;4630;p45">
              <a:extLst>
                <a:ext uri="{FF2B5EF4-FFF2-40B4-BE49-F238E27FC236}">
                  <a16:creationId xmlns:a16="http://schemas.microsoft.com/office/drawing/2014/main" id="{04C163A0-43D3-4EDA-9437-4F2382AD5F75}"/>
                </a:ext>
              </a:extLst>
            </p:cNvPr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4631;p45">
              <a:extLst>
                <a:ext uri="{FF2B5EF4-FFF2-40B4-BE49-F238E27FC236}">
                  <a16:creationId xmlns:a16="http://schemas.microsoft.com/office/drawing/2014/main" id="{7F39BC41-DE75-4421-A17C-87A331491381}"/>
                </a:ext>
              </a:extLst>
            </p:cNvPr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4632;p45">
              <a:extLst>
                <a:ext uri="{FF2B5EF4-FFF2-40B4-BE49-F238E27FC236}">
                  <a16:creationId xmlns:a16="http://schemas.microsoft.com/office/drawing/2014/main" id="{51EC7651-033A-40E9-B1E9-9830D24DBD8A}"/>
                </a:ext>
              </a:extLst>
            </p:cNvPr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" name="Google Shape;396;p26">
            <a:extLst>
              <a:ext uri="{FF2B5EF4-FFF2-40B4-BE49-F238E27FC236}">
                <a16:creationId xmlns:a16="http://schemas.microsoft.com/office/drawing/2014/main" id="{0CD0CFC4-16B0-401A-8DDD-9C8FE8BDB0D2}"/>
              </a:ext>
            </a:extLst>
          </p:cNvPr>
          <p:cNvSpPr/>
          <p:nvPr/>
        </p:nvSpPr>
        <p:spPr>
          <a:xfrm>
            <a:off x="1315515" y="3642054"/>
            <a:ext cx="3358086" cy="4453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3" name="Google Shape;401;p26">
            <a:extLst>
              <a:ext uri="{FF2B5EF4-FFF2-40B4-BE49-F238E27FC236}">
                <a16:creationId xmlns:a16="http://schemas.microsoft.com/office/drawing/2014/main" id="{5E925556-C0A2-49BE-BBF7-63776F8BE06A}"/>
              </a:ext>
            </a:extLst>
          </p:cNvPr>
          <p:cNvSpPr txBox="1">
            <a:spLocks/>
          </p:cNvSpPr>
          <p:nvPr/>
        </p:nvSpPr>
        <p:spPr>
          <a:xfrm>
            <a:off x="1414781" y="3650950"/>
            <a:ext cx="3184017" cy="37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MODIFICATIONS TO SUIT THE LIMITATIONS </a:t>
            </a:r>
          </a:p>
        </p:txBody>
      </p:sp>
      <p:sp>
        <p:nvSpPr>
          <p:cNvPr id="54" name="Google Shape;407;p26">
            <a:extLst>
              <a:ext uri="{FF2B5EF4-FFF2-40B4-BE49-F238E27FC236}">
                <a16:creationId xmlns:a16="http://schemas.microsoft.com/office/drawing/2014/main" id="{B9C14F54-31FC-48BD-9934-F5EBC07316FA}"/>
              </a:ext>
            </a:extLst>
          </p:cNvPr>
          <p:cNvSpPr/>
          <p:nvPr/>
        </p:nvSpPr>
        <p:spPr>
          <a:xfrm>
            <a:off x="655102" y="3602353"/>
            <a:ext cx="457068" cy="4525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B2AB5-097A-40C1-8C6B-F4655A14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53" y="3678921"/>
            <a:ext cx="299403" cy="299403"/>
          </a:xfrm>
          <a:prstGeom prst="rect">
            <a:avLst/>
          </a:prstGeom>
        </p:spPr>
      </p:pic>
      <p:sp>
        <p:nvSpPr>
          <p:cNvPr id="57" name="Google Shape;396;p26">
            <a:extLst>
              <a:ext uri="{FF2B5EF4-FFF2-40B4-BE49-F238E27FC236}">
                <a16:creationId xmlns:a16="http://schemas.microsoft.com/office/drawing/2014/main" id="{565CA23C-44A6-422C-A0E5-26B726881A5E}"/>
              </a:ext>
            </a:extLst>
          </p:cNvPr>
          <p:cNvSpPr/>
          <p:nvPr/>
        </p:nvSpPr>
        <p:spPr>
          <a:xfrm>
            <a:off x="1315516" y="4256673"/>
            <a:ext cx="3358086" cy="4453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8" name="Google Shape;401;p26">
            <a:extLst>
              <a:ext uri="{FF2B5EF4-FFF2-40B4-BE49-F238E27FC236}">
                <a16:creationId xmlns:a16="http://schemas.microsoft.com/office/drawing/2014/main" id="{3A3F8E72-B9FB-4C8E-9CD8-2087D0493177}"/>
              </a:ext>
            </a:extLst>
          </p:cNvPr>
          <p:cNvSpPr txBox="1">
            <a:spLocks/>
          </p:cNvSpPr>
          <p:nvPr/>
        </p:nvSpPr>
        <p:spPr>
          <a:xfrm>
            <a:off x="1427600" y="4357510"/>
            <a:ext cx="3067878" cy="30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TESTING AND IMPLEMENTATION</a:t>
            </a:r>
          </a:p>
        </p:txBody>
      </p:sp>
      <p:sp>
        <p:nvSpPr>
          <p:cNvPr id="60" name="Google Shape;407;p26">
            <a:extLst>
              <a:ext uri="{FF2B5EF4-FFF2-40B4-BE49-F238E27FC236}">
                <a16:creationId xmlns:a16="http://schemas.microsoft.com/office/drawing/2014/main" id="{75858984-1C5C-425C-8C19-D0CD624CDDC1}"/>
              </a:ext>
            </a:extLst>
          </p:cNvPr>
          <p:cNvSpPr/>
          <p:nvPr/>
        </p:nvSpPr>
        <p:spPr>
          <a:xfrm>
            <a:off x="677420" y="4272680"/>
            <a:ext cx="457068" cy="4525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grpSp>
        <p:nvGrpSpPr>
          <p:cNvPr id="61" name="Google Shape;451;p27">
            <a:extLst>
              <a:ext uri="{FF2B5EF4-FFF2-40B4-BE49-F238E27FC236}">
                <a16:creationId xmlns:a16="http://schemas.microsoft.com/office/drawing/2014/main" id="{40C85767-0814-4C90-9486-B43356BE7C04}"/>
              </a:ext>
            </a:extLst>
          </p:cNvPr>
          <p:cNvGrpSpPr/>
          <p:nvPr/>
        </p:nvGrpSpPr>
        <p:grpSpPr>
          <a:xfrm>
            <a:off x="757310" y="4344396"/>
            <a:ext cx="265543" cy="269920"/>
            <a:chOff x="4151375" y="238125"/>
            <a:chExt cx="2141475" cy="2176775"/>
          </a:xfrm>
        </p:grpSpPr>
        <p:sp>
          <p:nvSpPr>
            <p:cNvPr id="62" name="Google Shape;452;p27">
              <a:extLst>
                <a:ext uri="{FF2B5EF4-FFF2-40B4-BE49-F238E27FC236}">
                  <a16:creationId xmlns:a16="http://schemas.microsoft.com/office/drawing/2014/main" id="{89B0EC54-62AC-4CCD-A045-E96326E36CA5}"/>
                </a:ext>
              </a:extLst>
            </p:cNvPr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3;p27">
              <a:extLst>
                <a:ext uri="{FF2B5EF4-FFF2-40B4-BE49-F238E27FC236}">
                  <a16:creationId xmlns:a16="http://schemas.microsoft.com/office/drawing/2014/main" id="{B477C4EE-0E06-4F84-9B4A-6B876CD687CA}"/>
                </a:ext>
              </a:extLst>
            </p:cNvPr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/>
          <p:nvPr/>
        </p:nvSpPr>
        <p:spPr>
          <a:xfrm rot="10800000">
            <a:off x="3415215" y="1869392"/>
            <a:ext cx="5053683" cy="4597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 rot="10800000">
            <a:off x="3386391" y="3400832"/>
            <a:ext cx="5053683" cy="459768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 rot="10800000">
            <a:off x="3386176" y="4237222"/>
            <a:ext cx="5053684" cy="34684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ctrTitle" idx="4"/>
          </p:nvPr>
        </p:nvSpPr>
        <p:spPr>
          <a:xfrm>
            <a:off x="-245169" y="20980"/>
            <a:ext cx="799950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FEATURES PROPOSED - </a:t>
            </a:r>
            <a:r>
              <a:rPr lang="es" dirty="0">
                <a:solidFill>
                  <a:srgbClr val="FFC000"/>
                </a:solidFill>
              </a:rPr>
              <a:t>MedAide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8556777" y="1852260"/>
            <a:ext cx="433542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8540670" y="261450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-339953" y="2051109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>
            <a:off x="8549696" y="340083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4" name="Google Shape;454;p27"/>
          <p:cNvCxnSpPr>
            <a:cxnSpLocks/>
          </p:cNvCxnSpPr>
          <p:nvPr/>
        </p:nvCxnSpPr>
        <p:spPr>
          <a:xfrm>
            <a:off x="1936376" y="760719"/>
            <a:ext cx="7310411" cy="6331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27"/>
          <p:cNvSpPr txBox="1">
            <a:spLocks noGrp="1"/>
          </p:cNvSpPr>
          <p:nvPr>
            <p:ph type="ctrTitle"/>
          </p:nvPr>
        </p:nvSpPr>
        <p:spPr>
          <a:xfrm>
            <a:off x="3601434" y="1937654"/>
            <a:ext cx="4780553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bg1"/>
                </a:solidFill>
              </a:rPr>
              <a:t> HEALTH AWARENESS: </a:t>
            </a:r>
            <a:r>
              <a:rPr lang="en-IN" dirty="0">
                <a:solidFill>
                  <a:srgbClr val="0E2A47"/>
                </a:solidFill>
              </a:rPr>
              <a:t>Educating users by sharing useful up-to-date health care information and motivational messages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3" name="Google Shape;553;p27"/>
          <p:cNvSpPr txBox="1">
            <a:spLocks noGrp="1"/>
          </p:cNvSpPr>
          <p:nvPr>
            <p:ph type="ctrTitle" idx="2"/>
          </p:nvPr>
        </p:nvSpPr>
        <p:spPr>
          <a:xfrm>
            <a:off x="3550294" y="3529590"/>
            <a:ext cx="4882834" cy="366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bg1"/>
                </a:solidFill>
              </a:rPr>
              <a:t>DIAGNOSIS:  </a:t>
            </a:r>
            <a:r>
              <a:rPr lang="en-IN" dirty="0">
                <a:solidFill>
                  <a:srgbClr val="0E2A47"/>
                </a:solidFill>
              </a:rPr>
              <a:t>Platform for the user to  input the symptoms ; understand the possible health problem  and  seek appropriate medical help  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4" name="Google Shape;554;p27"/>
          <p:cNvSpPr txBox="1">
            <a:spLocks noGrp="1"/>
          </p:cNvSpPr>
          <p:nvPr>
            <p:ph type="ctrTitle" idx="3"/>
          </p:nvPr>
        </p:nvSpPr>
        <p:spPr>
          <a:xfrm>
            <a:off x="3540234" y="4250207"/>
            <a:ext cx="4684987" cy="354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bg1"/>
                </a:solidFill>
              </a:rPr>
              <a:t>SEARCH OPTION: </a:t>
            </a:r>
            <a:r>
              <a:rPr lang="en-IN" dirty="0">
                <a:solidFill>
                  <a:schemeClr val="tx1"/>
                </a:solidFill>
              </a:rPr>
              <a:t>Identify the nearby hospitals/clinics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B4974-6315-4078-AC49-48E642D7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" y="1001117"/>
            <a:ext cx="3346165" cy="3809087"/>
          </a:xfrm>
          <a:prstGeom prst="rect">
            <a:avLst/>
          </a:prstGeom>
        </p:spPr>
      </p:pic>
      <p:sp>
        <p:nvSpPr>
          <p:cNvPr id="122" name="Google Shape;443;p27">
            <a:extLst>
              <a:ext uri="{FF2B5EF4-FFF2-40B4-BE49-F238E27FC236}">
                <a16:creationId xmlns:a16="http://schemas.microsoft.com/office/drawing/2014/main" id="{2D5E571E-74D0-48EF-8E0F-8D17121C1451}"/>
              </a:ext>
            </a:extLst>
          </p:cNvPr>
          <p:cNvSpPr/>
          <p:nvPr/>
        </p:nvSpPr>
        <p:spPr>
          <a:xfrm rot="10800000">
            <a:off x="3406883" y="2683426"/>
            <a:ext cx="5018121" cy="38026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553;p27">
            <a:extLst>
              <a:ext uri="{FF2B5EF4-FFF2-40B4-BE49-F238E27FC236}">
                <a16:creationId xmlns:a16="http://schemas.microsoft.com/office/drawing/2014/main" id="{FC8698B6-A8A3-47A5-A244-C9D38E38DD30}"/>
              </a:ext>
            </a:extLst>
          </p:cNvPr>
          <p:cNvSpPr txBox="1">
            <a:spLocks/>
          </p:cNvSpPr>
          <p:nvPr/>
        </p:nvSpPr>
        <p:spPr>
          <a:xfrm>
            <a:off x="3672082" y="2656754"/>
            <a:ext cx="4882834" cy="36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just"/>
            <a:r>
              <a:rPr lang="en-US" sz="1400" dirty="0">
                <a:solidFill>
                  <a:schemeClr val="bg1"/>
                </a:solidFill>
              </a:rPr>
              <a:t>SPEED DIAL: </a:t>
            </a:r>
            <a:r>
              <a:rPr lang="en-US" dirty="0">
                <a:solidFill>
                  <a:schemeClr val="tx1"/>
                </a:solidFill>
              </a:rPr>
              <a:t>One –click emergency service </a:t>
            </a:r>
          </a:p>
        </p:txBody>
      </p:sp>
      <p:sp>
        <p:nvSpPr>
          <p:cNvPr id="126" name="Google Shape;450;p27">
            <a:extLst>
              <a:ext uri="{FF2B5EF4-FFF2-40B4-BE49-F238E27FC236}">
                <a16:creationId xmlns:a16="http://schemas.microsoft.com/office/drawing/2014/main" id="{431DA49B-47EA-4C5F-A953-DEA5E77B8C65}"/>
              </a:ext>
            </a:extLst>
          </p:cNvPr>
          <p:cNvSpPr/>
          <p:nvPr/>
        </p:nvSpPr>
        <p:spPr>
          <a:xfrm>
            <a:off x="8566419" y="418081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862;p34">
            <a:extLst>
              <a:ext uri="{FF2B5EF4-FFF2-40B4-BE49-F238E27FC236}">
                <a16:creationId xmlns:a16="http://schemas.microsoft.com/office/drawing/2014/main" id="{C63CD83C-EC9B-4C91-BEEF-41F1D64F1D3A}"/>
              </a:ext>
            </a:extLst>
          </p:cNvPr>
          <p:cNvSpPr/>
          <p:nvPr/>
        </p:nvSpPr>
        <p:spPr>
          <a:xfrm>
            <a:off x="8641685" y="4247257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2" name="Google Shape;7717;p51">
            <a:extLst>
              <a:ext uri="{FF2B5EF4-FFF2-40B4-BE49-F238E27FC236}">
                <a16:creationId xmlns:a16="http://schemas.microsoft.com/office/drawing/2014/main" id="{705414BA-A67F-46BF-8434-4C8B043B31CC}"/>
              </a:ext>
            </a:extLst>
          </p:cNvPr>
          <p:cNvGrpSpPr/>
          <p:nvPr/>
        </p:nvGrpSpPr>
        <p:grpSpPr>
          <a:xfrm>
            <a:off x="8624873" y="3442569"/>
            <a:ext cx="287707" cy="265514"/>
            <a:chOff x="-25094250" y="3547050"/>
            <a:chExt cx="295400" cy="295375"/>
          </a:xfrm>
          <a:solidFill>
            <a:schemeClr val="tx1"/>
          </a:solidFill>
        </p:grpSpPr>
        <p:sp>
          <p:nvSpPr>
            <p:cNvPr id="133" name="Google Shape;7718;p51">
              <a:extLst>
                <a:ext uri="{FF2B5EF4-FFF2-40B4-BE49-F238E27FC236}">
                  <a16:creationId xmlns:a16="http://schemas.microsoft.com/office/drawing/2014/main" id="{5E8AFB23-9424-4378-8DAF-3D879D3A2B23}"/>
                </a:ext>
              </a:extLst>
            </p:cNvPr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719;p51">
              <a:extLst>
                <a:ext uri="{FF2B5EF4-FFF2-40B4-BE49-F238E27FC236}">
                  <a16:creationId xmlns:a16="http://schemas.microsoft.com/office/drawing/2014/main" id="{3827CD5F-3A83-4397-9816-D9DCA30AD242}"/>
                </a:ext>
              </a:extLst>
            </p:cNvPr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720;p51">
              <a:extLst>
                <a:ext uri="{FF2B5EF4-FFF2-40B4-BE49-F238E27FC236}">
                  <a16:creationId xmlns:a16="http://schemas.microsoft.com/office/drawing/2014/main" id="{ED353E6D-D9EC-4864-9C6A-D836B105171B}"/>
                </a:ext>
              </a:extLst>
            </p:cNvPr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721;p51">
              <a:extLst>
                <a:ext uri="{FF2B5EF4-FFF2-40B4-BE49-F238E27FC236}">
                  <a16:creationId xmlns:a16="http://schemas.microsoft.com/office/drawing/2014/main" id="{CD06F090-3C6B-4B0D-AE57-718299B62488}"/>
                </a:ext>
              </a:extLst>
            </p:cNvPr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722;p51">
              <a:extLst>
                <a:ext uri="{FF2B5EF4-FFF2-40B4-BE49-F238E27FC236}">
                  <a16:creationId xmlns:a16="http://schemas.microsoft.com/office/drawing/2014/main" id="{461FFAF3-A785-4E06-8183-1C57C9574691}"/>
                </a:ext>
              </a:extLst>
            </p:cNvPr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4517;p45">
            <a:extLst>
              <a:ext uri="{FF2B5EF4-FFF2-40B4-BE49-F238E27FC236}">
                <a16:creationId xmlns:a16="http://schemas.microsoft.com/office/drawing/2014/main" id="{8847A1C2-C5F8-4B55-B992-1A093D66BB78}"/>
              </a:ext>
            </a:extLst>
          </p:cNvPr>
          <p:cNvGrpSpPr/>
          <p:nvPr/>
        </p:nvGrpSpPr>
        <p:grpSpPr>
          <a:xfrm>
            <a:off x="8662370" y="2711095"/>
            <a:ext cx="239592" cy="230722"/>
            <a:chOff x="2071000" y="1435025"/>
            <a:chExt cx="500400" cy="481875"/>
          </a:xfrm>
          <a:solidFill>
            <a:schemeClr val="tx1"/>
          </a:solidFill>
        </p:grpSpPr>
        <p:sp>
          <p:nvSpPr>
            <p:cNvPr id="139" name="Google Shape;4518;p45">
              <a:extLst>
                <a:ext uri="{FF2B5EF4-FFF2-40B4-BE49-F238E27FC236}">
                  <a16:creationId xmlns:a16="http://schemas.microsoft.com/office/drawing/2014/main" id="{BBCB89A9-978C-47F4-9757-7338DC116C3B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" name="Google Shape;4519;p45">
              <a:extLst>
                <a:ext uri="{FF2B5EF4-FFF2-40B4-BE49-F238E27FC236}">
                  <a16:creationId xmlns:a16="http://schemas.microsoft.com/office/drawing/2014/main" id="{0EBE8783-8331-4EB6-B0D0-D9C0FE0BD3EA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" name="Google Shape;4520;p45">
              <a:extLst>
                <a:ext uri="{FF2B5EF4-FFF2-40B4-BE49-F238E27FC236}">
                  <a16:creationId xmlns:a16="http://schemas.microsoft.com/office/drawing/2014/main" id="{C2D71F2F-48EE-4C9F-9793-55254BFD136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2" name="Google Shape;984;p34">
            <a:extLst>
              <a:ext uri="{FF2B5EF4-FFF2-40B4-BE49-F238E27FC236}">
                <a16:creationId xmlns:a16="http://schemas.microsoft.com/office/drawing/2014/main" id="{19B484EA-010C-4869-B01E-D8BCA5344846}"/>
              </a:ext>
            </a:extLst>
          </p:cNvPr>
          <p:cNvSpPr/>
          <p:nvPr/>
        </p:nvSpPr>
        <p:spPr>
          <a:xfrm>
            <a:off x="8688213" y="1948705"/>
            <a:ext cx="183328" cy="210508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37" name="Google Shape;442;p27">
            <a:extLst>
              <a:ext uri="{FF2B5EF4-FFF2-40B4-BE49-F238E27FC236}">
                <a16:creationId xmlns:a16="http://schemas.microsoft.com/office/drawing/2014/main" id="{A7BFE066-E3F3-43C2-80CD-B0BF6ACA7021}"/>
              </a:ext>
            </a:extLst>
          </p:cNvPr>
          <p:cNvSpPr/>
          <p:nvPr/>
        </p:nvSpPr>
        <p:spPr>
          <a:xfrm rot="10800000">
            <a:off x="3379445" y="1082911"/>
            <a:ext cx="5053683" cy="4597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46;p27">
            <a:extLst>
              <a:ext uri="{FF2B5EF4-FFF2-40B4-BE49-F238E27FC236}">
                <a16:creationId xmlns:a16="http://schemas.microsoft.com/office/drawing/2014/main" id="{EC2A1964-9D41-4F53-9763-3859F9BCA939}"/>
              </a:ext>
            </a:extLst>
          </p:cNvPr>
          <p:cNvSpPr/>
          <p:nvPr/>
        </p:nvSpPr>
        <p:spPr>
          <a:xfrm>
            <a:off x="8605355" y="109107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52;p27">
            <a:extLst>
              <a:ext uri="{FF2B5EF4-FFF2-40B4-BE49-F238E27FC236}">
                <a16:creationId xmlns:a16="http://schemas.microsoft.com/office/drawing/2014/main" id="{D8E2EFBF-3C81-4C73-8406-3E8CA5A3F9A9}"/>
              </a:ext>
            </a:extLst>
          </p:cNvPr>
          <p:cNvSpPr txBox="1">
            <a:spLocks/>
          </p:cNvSpPr>
          <p:nvPr/>
        </p:nvSpPr>
        <p:spPr>
          <a:xfrm>
            <a:off x="3585888" y="1100844"/>
            <a:ext cx="4829461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just"/>
            <a:r>
              <a:rPr lang="en-US" sz="1400" dirty="0">
                <a:solidFill>
                  <a:schemeClr val="bg1"/>
                </a:solidFill>
              </a:rPr>
              <a:t> PROFILE CREATION: </a:t>
            </a:r>
            <a:r>
              <a:rPr lang="en-US" dirty="0">
                <a:solidFill>
                  <a:schemeClr val="tx1"/>
                </a:solidFill>
              </a:rPr>
              <a:t>One-time registration and  creation of profile by users</a:t>
            </a:r>
          </a:p>
        </p:txBody>
      </p:sp>
      <p:grpSp>
        <p:nvGrpSpPr>
          <p:cNvPr id="40" name="Google Shape;5407;p46">
            <a:extLst>
              <a:ext uri="{FF2B5EF4-FFF2-40B4-BE49-F238E27FC236}">
                <a16:creationId xmlns:a16="http://schemas.microsoft.com/office/drawing/2014/main" id="{ECC8DDDF-9DC4-428C-AD97-075725A79D8F}"/>
              </a:ext>
            </a:extLst>
          </p:cNvPr>
          <p:cNvGrpSpPr/>
          <p:nvPr/>
        </p:nvGrpSpPr>
        <p:grpSpPr>
          <a:xfrm>
            <a:off x="8715879" y="1162379"/>
            <a:ext cx="202870" cy="243414"/>
            <a:chOff x="-64406125" y="3362225"/>
            <a:chExt cx="318226" cy="314801"/>
          </a:xfrm>
          <a:solidFill>
            <a:schemeClr val="tx1"/>
          </a:solidFill>
        </p:grpSpPr>
        <p:sp>
          <p:nvSpPr>
            <p:cNvPr id="41" name="Google Shape;5408;p46">
              <a:extLst>
                <a:ext uri="{FF2B5EF4-FFF2-40B4-BE49-F238E27FC236}">
                  <a16:creationId xmlns:a16="http://schemas.microsoft.com/office/drawing/2014/main" id="{A431FA44-D7BF-41B4-A804-17C1A71627A8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09;p46">
              <a:extLst>
                <a:ext uri="{FF2B5EF4-FFF2-40B4-BE49-F238E27FC236}">
                  <a16:creationId xmlns:a16="http://schemas.microsoft.com/office/drawing/2014/main" id="{EB41C8E3-A33F-4888-BB24-DDD5D25B5AF3}"/>
                </a:ext>
              </a:extLst>
            </p:cNvPr>
            <p:cNvSpPr/>
            <p:nvPr/>
          </p:nvSpPr>
          <p:spPr>
            <a:xfrm>
              <a:off x="-64406125" y="3559050"/>
              <a:ext cx="318226" cy="117976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/>
          <p:nvPr/>
        </p:nvSpPr>
        <p:spPr>
          <a:xfrm rot="10800000">
            <a:off x="3314154" y="2510926"/>
            <a:ext cx="5053683" cy="45976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 rot="10800000">
            <a:off x="3314155" y="4031846"/>
            <a:ext cx="5053683" cy="408025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5" name="Google Shape;445;p27"/>
          <p:cNvSpPr txBox="1">
            <a:spLocks noGrp="1"/>
          </p:cNvSpPr>
          <p:nvPr>
            <p:ph type="ctrTitle" idx="4"/>
          </p:nvPr>
        </p:nvSpPr>
        <p:spPr>
          <a:xfrm>
            <a:off x="366934" y="71706"/>
            <a:ext cx="831755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FEATURES PROPOSED - </a:t>
            </a:r>
            <a:r>
              <a:rPr lang="es" dirty="0">
                <a:solidFill>
                  <a:srgbClr val="FFC000"/>
                </a:solidFill>
              </a:rPr>
              <a:t>MedAide </a:t>
            </a:r>
            <a:r>
              <a:rPr lang="es" dirty="0">
                <a:solidFill>
                  <a:schemeClr val="bg1"/>
                </a:solidFill>
              </a:rPr>
              <a:t>- contd..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7" name="Google Shape;447;p27"/>
          <p:cNvSpPr/>
          <p:nvPr/>
        </p:nvSpPr>
        <p:spPr>
          <a:xfrm>
            <a:off x="8544070" y="163847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 rot="16200000">
            <a:off x="8551116" y="2477374"/>
            <a:ext cx="423900" cy="4078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4" name="Google Shape;454;p27"/>
          <p:cNvCxnSpPr>
            <a:cxnSpLocks/>
          </p:cNvCxnSpPr>
          <p:nvPr/>
        </p:nvCxnSpPr>
        <p:spPr>
          <a:xfrm>
            <a:off x="1444598" y="678306"/>
            <a:ext cx="7778627" cy="4235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27"/>
          <p:cNvSpPr txBox="1">
            <a:spLocks noGrp="1"/>
          </p:cNvSpPr>
          <p:nvPr>
            <p:ph type="ctrTitle"/>
          </p:nvPr>
        </p:nvSpPr>
        <p:spPr>
          <a:xfrm>
            <a:off x="3407293" y="2500308"/>
            <a:ext cx="5044093" cy="513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bg1"/>
                </a:solidFill>
              </a:rPr>
              <a:t>HEALTH CARE SUGGESTIONS: </a:t>
            </a:r>
            <a:r>
              <a:rPr lang="en-IN" dirty="0">
                <a:solidFill>
                  <a:schemeClr val="tx1"/>
                </a:solidFill>
              </a:rPr>
              <a:t>On analysis based on tracking, identify the need to visit the doctor or suggest diets as a preventive measure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53" name="Google Shape;553;p27"/>
          <p:cNvSpPr txBox="1">
            <a:spLocks noGrp="1"/>
          </p:cNvSpPr>
          <p:nvPr>
            <p:ph type="ctrTitle" idx="2"/>
          </p:nvPr>
        </p:nvSpPr>
        <p:spPr>
          <a:xfrm>
            <a:off x="3495230" y="4037561"/>
            <a:ext cx="4882834" cy="383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bg1"/>
                </a:solidFill>
              </a:rPr>
              <a:t>REMINDERS: </a:t>
            </a:r>
            <a:r>
              <a:rPr lang="en-IN" dirty="0">
                <a:solidFill>
                  <a:schemeClr val="tx1"/>
                </a:solidFill>
              </a:rPr>
              <a:t>Scheduling reminders for medicine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B4974-6315-4078-AC49-48E642D7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0" y="766010"/>
            <a:ext cx="3184134" cy="3881399"/>
          </a:xfrm>
          <a:prstGeom prst="rect">
            <a:avLst/>
          </a:prstGeom>
        </p:spPr>
      </p:pic>
      <p:sp>
        <p:nvSpPr>
          <p:cNvPr id="120" name="Google Shape;450;p27">
            <a:extLst>
              <a:ext uri="{FF2B5EF4-FFF2-40B4-BE49-F238E27FC236}">
                <a16:creationId xmlns:a16="http://schemas.microsoft.com/office/drawing/2014/main" id="{83A401BF-EC19-488B-B955-9160DC426D0B}"/>
              </a:ext>
            </a:extLst>
          </p:cNvPr>
          <p:cNvSpPr/>
          <p:nvPr/>
        </p:nvSpPr>
        <p:spPr>
          <a:xfrm>
            <a:off x="8586779" y="322716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443;p27">
            <a:extLst>
              <a:ext uri="{FF2B5EF4-FFF2-40B4-BE49-F238E27FC236}">
                <a16:creationId xmlns:a16="http://schemas.microsoft.com/office/drawing/2014/main" id="{2D5E571E-74D0-48EF-8E0F-8D17121C1451}"/>
              </a:ext>
            </a:extLst>
          </p:cNvPr>
          <p:cNvSpPr/>
          <p:nvPr/>
        </p:nvSpPr>
        <p:spPr>
          <a:xfrm rot="10800000">
            <a:off x="3334069" y="3275576"/>
            <a:ext cx="5021849" cy="41873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553;p27">
            <a:extLst>
              <a:ext uri="{FF2B5EF4-FFF2-40B4-BE49-F238E27FC236}">
                <a16:creationId xmlns:a16="http://schemas.microsoft.com/office/drawing/2014/main" id="{FC8698B6-A8A3-47A5-A244-C9D38E38DD30}"/>
              </a:ext>
            </a:extLst>
          </p:cNvPr>
          <p:cNvSpPr txBox="1">
            <a:spLocks/>
          </p:cNvSpPr>
          <p:nvPr/>
        </p:nvSpPr>
        <p:spPr>
          <a:xfrm>
            <a:off x="3478751" y="3242709"/>
            <a:ext cx="4885591" cy="525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just"/>
            <a:r>
              <a:rPr lang="en-US" sz="1400" dirty="0">
                <a:solidFill>
                  <a:schemeClr val="bg1"/>
                </a:solidFill>
              </a:rPr>
              <a:t>USER MEDICAL DATABASE: 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Storing personal details, medical history, reports, medications  and other sensitive data</a:t>
            </a:r>
          </a:p>
        </p:txBody>
      </p:sp>
      <p:sp>
        <p:nvSpPr>
          <p:cNvPr id="26" name="Google Shape;450;p27">
            <a:extLst>
              <a:ext uri="{FF2B5EF4-FFF2-40B4-BE49-F238E27FC236}">
                <a16:creationId xmlns:a16="http://schemas.microsoft.com/office/drawing/2014/main" id="{DE7657A3-B299-4279-BF36-021875283390}"/>
              </a:ext>
            </a:extLst>
          </p:cNvPr>
          <p:cNvSpPr/>
          <p:nvPr/>
        </p:nvSpPr>
        <p:spPr>
          <a:xfrm>
            <a:off x="8566688" y="404310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444;p27">
            <a:extLst>
              <a:ext uri="{FF2B5EF4-FFF2-40B4-BE49-F238E27FC236}">
                <a16:creationId xmlns:a16="http://schemas.microsoft.com/office/drawing/2014/main" id="{B9300514-8E83-45C3-ACE8-F39050C2F613}"/>
              </a:ext>
            </a:extLst>
          </p:cNvPr>
          <p:cNvSpPr/>
          <p:nvPr/>
        </p:nvSpPr>
        <p:spPr>
          <a:xfrm rot="10800000">
            <a:off x="3314154" y="1687497"/>
            <a:ext cx="5018123" cy="423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54;p27">
            <a:extLst>
              <a:ext uri="{FF2B5EF4-FFF2-40B4-BE49-F238E27FC236}">
                <a16:creationId xmlns:a16="http://schemas.microsoft.com/office/drawing/2014/main" id="{002ADEE6-098D-4435-99EA-242984F22757}"/>
              </a:ext>
            </a:extLst>
          </p:cNvPr>
          <p:cNvSpPr txBox="1">
            <a:spLocks/>
          </p:cNvSpPr>
          <p:nvPr/>
        </p:nvSpPr>
        <p:spPr>
          <a:xfrm>
            <a:off x="3453031" y="1714190"/>
            <a:ext cx="4837626" cy="45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just"/>
            <a:r>
              <a:rPr lang="en-US" sz="1400" dirty="0">
                <a:solidFill>
                  <a:schemeClr val="bg1"/>
                </a:solidFill>
              </a:rPr>
              <a:t>TRACKING: </a:t>
            </a:r>
            <a:r>
              <a:rPr lang="en-US" dirty="0">
                <a:solidFill>
                  <a:schemeClr val="tx1"/>
                </a:solidFill>
              </a:rPr>
              <a:t>Monitoring of users blood sugar levels, Blood pressure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 on  input of blood /other relevant reports by the user</a:t>
            </a:r>
          </a:p>
        </p:txBody>
      </p:sp>
      <p:grpSp>
        <p:nvGrpSpPr>
          <p:cNvPr id="31" name="Google Shape;7551;p51">
            <a:extLst>
              <a:ext uri="{FF2B5EF4-FFF2-40B4-BE49-F238E27FC236}">
                <a16:creationId xmlns:a16="http://schemas.microsoft.com/office/drawing/2014/main" id="{35D17044-86E3-4A83-9E44-B75796765400}"/>
              </a:ext>
            </a:extLst>
          </p:cNvPr>
          <p:cNvGrpSpPr/>
          <p:nvPr/>
        </p:nvGrpSpPr>
        <p:grpSpPr>
          <a:xfrm>
            <a:off x="8658927" y="1739026"/>
            <a:ext cx="241976" cy="222803"/>
            <a:chOff x="-28462125" y="3199700"/>
            <a:chExt cx="298550" cy="259150"/>
          </a:xfrm>
          <a:solidFill>
            <a:schemeClr val="tx1"/>
          </a:solidFill>
        </p:grpSpPr>
        <p:sp>
          <p:nvSpPr>
            <p:cNvPr id="32" name="Google Shape;7552;p51">
              <a:extLst>
                <a:ext uri="{FF2B5EF4-FFF2-40B4-BE49-F238E27FC236}">
                  <a16:creationId xmlns:a16="http://schemas.microsoft.com/office/drawing/2014/main" id="{AFADDC83-64C8-4C82-A1E9-50F9915D14D6}"/>
                </a:ext>
              </a:extLst>
            </p:cNvPr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53;p51">
              <a:extLst>
                <a:ext uri="{FF2B5EF4-FFF2-40B4-BE49-F238E27FC236}">
                  <a16:creationId xmlns:a16="http://schemas.microsoft.com/office/drawing/2014/main" id="{7C794F63-E402-489E-B818-687DF2ECC13A}"/>
                </a:ext>
              </a:extLst>
            </p:cNvPr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54;p51">
              <a:extLst>
                <a:ext uri="{FF2B5EF4-FFF2-40B4-BE49-F238E27FC236}">
                  <a16:creationId xmlns:a16="http://schemas.microsoft.com/office/drawing/2014/main" id="{5921D755-FE68-43C2-92CE-0FC0E8FE2EED}"/>
                </a:ext>
              </a:extLst>
            </p:cNvPr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7555;p51">
            <a:extLst>
              <a:ext uri="{FF2B5EF4-FFF2-40B4-BE49-F238E27FC236}">
                <a16:creationId xmlns:a16="http://schemas.microsoft.com/office/drawing/2014/main" id="{B9F17868-227C-4DCD-9883-8187AC1F9D24}"/>
              </a:ext>
            </a:extLst>
          </p:cNvPr>
          <p:cNvGrpSpPr/>
          <p:nvPr/>
        </p:nvGrpSpPr>
        <p:grpSpPr>
          <a:xfrm>
            <a:off x="8660515" y="3292617"/>
            <a:ext cx="276427" cy="297021"/>
            <a:chOff x="-28461325" y="3545475"/>
            <a:chExt cx="296950" cy="296175"/>
          </a:xfrm>
          <a:solidFill>
            <a:schemeClr val="tx1"/>
          </a:solidFill>
        </p:grpSpPr>
        <p:sp>
          <p:nvSpPr>
            <p:cNvPr id="36" name="Google Shape;7556;p51">
              <a:extLst>
                <a:ext uri="{FF2B5EF4-FFF2-40B4-BE49-F238E27FC236}">
                  <a16:creationId xmlns:a16="http://schemas.microsoft.com/office/drawing/2014/main" id="{44678946-A46E-4B9E-AA3B-912DC32A73B4}"/>
                </a:ext>
              </a:extLst>
            </p:cNvPr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57;p51">
              <a:extLst>
                <a:ext uri="{FF2B5EF4-FFF2-40B4-BE49-F238E27FC236}">
                  <a16:creationId xmlns:a16="http://schemas.microsoft.com/office/drawing/2014/main" id="{50D791B1-58D5-43D8-8DCB-4A4FB104541E}"/>
                </a:ext>
              </a:extLst>
            </p:cNvPr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58;p51">
              <a:extLst>
                <a:ext uri="{FF2B5EF4-FFF2-40B4-BE49-F238E27FC236}">
                  <a16:creationId xmlns:a16="http://schemas.microsoft.com/office/drawing/2014/main" id="{35E69F46-AEC8-4AD3-B1E6-214779DC03BC}"/>
                </a:ext>
              </a:extLst>
            </p:cNvPr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59;p51">
              <a:extLst>
                <a:ext uri="{FF2B5EF4-FFF2-40B4-BE49-F238E27FC236}">
                  <a16:creationId xmlns:a16="http://schemas.microsoft.com/office/drawing/2014/main" id="{07920F91-D4C1-4CE3-B098-9F5650F2818C}"/>
                </a:ext>
              </a:extLst>
            </p:cNvPr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60;p51">
              <a:extLst>
                <a:ext uri="{FF2B5EF4-FFF2-40B4-BE49-F238E27FC236}">
                  <a16:creationId xmlns:a16="http://schemas.microsoft.com/office/drawing/2014/main" id="{CBEF9A64-7556-4EE0-B658-88BD28317F3E}"/>
                </a:ext>
              </a:extLst>
            </p:cNvPr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61;p51">
              <a:extLst>
                <a:ext uri="{FF2B5EF4-FFF2-40B4-BE49-F238E27FC236}">
                  <a16:creationId xmlns:a16="http://schemas.microsoft.com/office/drawing/2014/main" id="{81713AD6-740E-4D2F-AD6A-CBA54E2E6840}"/>
                </a:ext>
              </a:extLst>
            </p:cNvPr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921;p45">
            <a:extLst>
              <a:ext uri="{FF2B5EF4-FFF2-40B4-BE49-F238E27FC236}">
                <a16:creationId xmlns:a16="http://schemas.microsoft.com/office/drawing/2014/main" id="{3AB9B864-F225-473E-A047-9494C2E70070}"/>
              </a:ext>
            </a:extLst>
          </p:cNvPr>
          <p:cNvGrpSpPr/>
          <p:nvPr/>
        </p:nvGrpSpPr>
        <p:grpSpPr>
          <a:xfrm>
            <a:off x="8678685" y="4148055"/>
            <a:ext cx="231356" cy="231320"/>
            <a:chOff x="3270475" y="1427025"/>
            <a:chExt cx="483200" cy="483125"/>
          </a:xfrm>
          <a:solidFill>
            <a:schemeClr val="tx1"/>
          </a:solidFill>
        </p:grpSpPr>
        <p:sp>
          <p:nvSpPr>
            <p:cNvPr id="43" name="Google Shape;4922;p45">
              <a:extLst>
                <a:ext uri="{FF2B5EF4-FFF2-40B4-BE49-F238E27FC236}">
                  <a16:creationId xmlns:a16="http://schemas.microsoft.com/office/drawing/2014/main" id="{A4614488-399C-4AAE-84D2-0C233DA3FC90}"/>
                </a:ext>
              </a:extLst>
            </p:cNvPr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4923;p45">
              <a:extLst>
                <a:ext uri="{FF2B5EF4-FFF2-40B4-BE49-F238E27FC236}">
                  <a16:creationId xmlns:a16="http://schemas.microsoft.com/office/drawing/2014/main" id="{160BBF68-96C1-435B-A044-08BC9343E30B}"/>
                </a:ext>
              </a:extLst>
            </p:cNvPr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4924;p45">
              <a:extLst>
                <a:ext uri="{FF2B5EF4-FFF2-40B4-BE49-F238E27FC236}">
                  <a16:creationId xmlns:a16="http://schemas.microsoft.com/office/drawing/2014/main" id="{C534E6C2-46C6-4968-A4D0-0B29F9613780}"/>
                </a:ext>
              </a:extLst>
            </p:cNvPr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6" name="Google Shape;783;p34">
            <a:extLst>
              <a:ext uri="{FF2B5EF4-FFF2-40B4-BE49-F238E27FC236}">
                <a16:creationId xmlns:a16="http://schemas.microsoft.com/office/drawing/2014/main" id="{214C4263-513C-44BE-BBFA-5681E01CD7C3}"/>
              </a:ext>
            </a:extLst>
          </p:cNvPr>
          <p:cNvSpPr/>
          <p:nvPr/>
        </p:nvSpPr>
        <p:spPr>
          <a:xfrm>
            <a:off x="8633529" y="2569989"/>
            <a:ext cx="259073" cy="259075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44;p27">
            <a:extLst>
              <a:ext uri="{FF2B5EF4-FFF2-40B4-BE49-F238E27FC236}">
                <a16:creationId xmlns:a16="http://schemas.microsoft.com/office/drawing/2014/main" id="{46CFF711-22FE-49B6-924C-478D9BEAE4A9}"/>
              </a:ext>
            </a:extLst>
          </p:cNvPr>
          <p:cNvSpPr/>
          <p:nvPr/>
        </p:nvSpPr>
        <p:spPr>
          <a:xfrm rot="10800000">
            <a:off x="3290511" y="888149"/>
            <a:ext cx="5065408" cy="423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554;p27">
            <a:extLst>
              <a:ext uri="{FF2B5EF4-FFF2-40B4-BE49-F238E27FC236}">
                <a16:creationId xmlns:a16="http://schemas.microsoft.com/office/drawing/2014/main" id="{C7787139-E7DF-4CFB-AF15-FA76F076642C}"/>
              </a:ext>
            </a:extLst>
          </p:cNvPr>
          <p:cNvSpPr txBox="1">
            <a:spLocks/>
          </p:cNvSpPr>
          <p:nvPr/>
        </p:nvSpPr>
        <p:spPr>
          <a:xfrm>
            <a:off x="3453031" y="904285"/>
            <a:ext cx="4785034" cy="48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just"/>
            <a:r>
              <a:rPr lang="en-US" sz="1400" dirty="0">
                <a:solidFill>
                  <a:schemeClr val="bg1"/>
                </a:solidFill>
              </a:rPr>
              <a:t>SCHEDULING APPOINTMENTS: </a:t>
            </a:r>
            <a:r>
              <a:rPr lang="en-US" dirty="0">
                <a:solidFill>
                  <a:schemeClr val="tx1"/>
                </a:solidFill>
              </a:rPr>
              <a:t>Fixing of appointments in the selected hospital/clinic</a:t>
            </a:r>
          </a:p>
        </p:txBody>
      </p:sp>
      <p:sp>
        <p:nvSpPr>
          <p:cNvPr id="49" name="Google Shape;450;p27">
            <a:extLst>
              <a:ext uri="{FF2B5EF4-FFF2-40B4-BE49-F238E27FC236}">
                <a16:creationId xmlns:a16="http://schemas.microsoft.com/office/drawing/2014/main" id="{B23A3DAE-7215-4020-8414-929D5942750A}"/>
              </a:ext>
            </a:extLst>
          </p:cNvPr>
          <p:cNvSpPr/>
          <p:nvPr/>
        </p:nvSpPr>
        <p:spPr>
          <a:xfrm>
            <a:off x="8534976" y="87978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6962;p50">
            <a:extLst>
              <a:ext uri="{FF2B5EF4-FFF2-40B4-BE49-F238E27FC236}">
                <a16:creationId xmlns:a16="http://schemas.microsoft.com/office/drawing/2014/main" id="{3FDC7587-A3E6-49CA-AA12-436B9268B935}"/>
              </a:ext>
            </a:extLst>
          </p:cNvPr>
          <p:cNvGrpSpPr/>
          <p:nvPr/>
        </p:nvGrpSpPr>
        <p:grpSpPr>
          <a:xfrm>
            <a:off x="8611139" y="934169"/>
            <a:ext cx="288423" cy="285673"/>
            <a:chOff x="-32245875" y="1938725"/>
            <a:chExt cx="295400" cy="292225"/>
          </a:xfrm>
          <a:solidFill>
            <a:schemeClr val="tx1"/>
          </a:solidFill>
        </p:grpSpPr>
        <p:sp>
          <p:nvSpPr>
            <p:cNvPr id="51" name="Google Shape;6963;p50">
              <a:extLst>
                <a:ext uri="{FF2B5EF4-FFF2-40B4-BE49-F238E27FC236}">
                  <a16:creationId xmlns:a16="http://schemas.microsoft.com/office/drawing/2014/main" id="{5008F3DB-5544-4A9B-A913-0A49050B1408}"/>
                </a:ext>
              </a:extLst>
            </p:cNvPr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64;p50">
              <a:extLst>
                <a:ext uri="{FF2B5EF4-FFF2-40B4-BE49-F238E27FC236}">
                  <a16:creationId xmlns:a16="http://schemas.microsoft.com/office/drawing/2014/main" id="{C839C887-028C-48B2-9A93-A5B855FA05D8}"/>
                </a:ext>
              </a:extLst>
            </p:cNvPr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965;p50">
              <a:extLst>
                <a:ext uri="{FF2B5EF4-FFF2-40B4-BE49-F238E27FC236}">
                  <a16:creationId xmlns:a16="http://schemas.microsoft.com/office/drawing/2014/main" id="{15A50273-A98D-49FC-A88C-70CA75F56FF1}"/>
                </a:ext>
              </a:extLst>
            </p:cNvPr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912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FEATURES IMPLEMENTED </a:t>
            </a:r>
            <a:r>
              <a:rPr lang="es" dirty="0"/>
              <a:t>- </a:t>
            </a:r>
            <a:r>
              <a:rPr lang="es" dirty="0">
                <a:solidFill>
                  <a:srgbClr val="FFC000"/>
                </a:solidFill>
              </a:rPr>
              <a:t>MedAide </a:t>
            </a:r>
            <a:endParaRPr dirty="0"/>
          </a:p>
        </p:txBody>
      </p:sp>
      <p:sp>
        <p:nvSpPr>
          <p:cNvPr id="560" name="Google Shape;560;p28"/>
          <p:cNvSpPr txBox="1">
            <a:spLocks noGrp="1"/>
          </p:cNvSpPr>
          <p:nvPr>
            <p:ph type="subTitle" idx="1"/>
          </p:nvPr>
        </p:nvSpPr>
        <p:spPr>
          <a:xfrm>
            <a:off x="5674820" y="3793880"/>
            <a:ext cx="1302952" cy="864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dirty="0">
                <a:solidFill>
                  <a:schemeClr val="lt1"/>
                </a:solidFill>
              </a:rPr>
              <a:t>Identify the Hospitals /Clinic  based on the specialization sought</a:t>
            </a:r>
            <a:endParaRPr sz="1200" dirty="0"/>
          </a:p>
        </p:txBody>
      </p:sp>
      <p:sp>
        <p:nvSpPr>
          <p:cNvPr id="562" name="Google Shape;562;p28"/>
          <p:cNvSpPr txBox="1">
            <a:spLocks noGrp="1"/>
          </p:cNvSpPr>
          <p:nvPr>
            <p:ph type="subTitle" idx="3"/>
          </p:nvPr>
        </p:nvSpPr>
        <p:spPr>
          <a:xfrm>
            <a:off x="3893537" y="3755812"/>
            <a:ext cx="1416719" cy="779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One-click emergency Service </a:t>
            </a:r>
            <a:endParaRPr sz="1200" dirty="0"/>
          </a:p>
        </p:txBody>
      </p:sp>
      <p:sp>
        <p:nvSpPr>
          <p:cNvPr id="563" name="Google Shape;563;p28"/>
          <p:cNvSpPr txBox="1">
            <a:spLocks noGrp="1"/>
          </p:cNvSpPr>
          <p:nvPr>
            <p:ph type="ctrTitle"/>
          </p:nvPr>
        </p:nvSpPr>
        <p:spPr>
          <a:xfrm>
            <a:off x="5387463" y="3412029"/>
            <a:ext cx="2076000" cy="2710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CC00"/>
                </a:solidFill>
              </a:rPr>
              <a:t>SEARCH OPTION</a:t>
            </a:r>
            <a:endParaRPr sz="1400" dirty="0">
              <a:solidFill>
                <a:srgbClr val="FFCC00"/>
              </a:solidFill>
            </a:endParaRPr>
          </a:p>
        </p:txBody>
      </p:sp>
      <p:sp>
        <p:nvSpPr>
          <p:cNvPr id="565" name="Google Shape;565;p28"/>
          <p:cNvSpPr txBox="1">
            <a:spLocks noGrp="1"/>
          </p:cNvSpPr>
          <p:nvPr>
            <p:ph type="ctrTitle" idx="5"/>
          </p:nvPr>
        </p:nvSpPr>
        <p:spPr>
          <a:xfrm>
            <a:off x="1994648" y="3388189"/>
            <a:ext cx="1549593" cy="5444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rgbClr val="FFCC00"/>
                </a:solidFill>
              </a:rPr>
              <a:t>HEALTH AWARENESS</a:t>
            </a:r>
          </a:p>
        </p:txBody>
      </p:sp>
      <p:cxnSp>
        <p:nvCxnSpPr>
          <p:cNvPr id="596" name="Google Shape;596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62;p28">
            <a:extLst>
              <a:ext uri="{FF2B5EF4-FFF2-40B4-BE49-F238E27FC236}">
                <a16:creationId xmlns:a16="http://schemas.microsoft.com/office/drawing/2014/main" id="{28E4DFFA-14D8-48F5-9C8B-E6B8E561BEBD}"/>
              </a:ext>
            </a:extLst>
          </p:cNvPr>
          <p:cNvSpPr txBox="1">
            <a:spLocks/>
          </p:cNvSpPr>
          <p:nvPr/>
        </p:nvSpPr>
        <p:spPr>
          <a:xfrm>
            <a:off x="191443" y="3207143"/>
            <a:ext cx="1536213" cy="145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endParaRPr lang="en-US" dirty="0"/>
          </a:p>
          <a:p>
            <a:pPr marL="0" indent="0"/>
            <a:r>
              <a:rPr lang="en-US" sz="1400" dirty="0">
                <a:solidFill>
                  <a:srgbClr val="FFCC00"/>
                </a:solidFill>
              </a:rPr>
              <a:t>PROFILE 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200" dirty="0"/>
              <a:t>One –time registration and  creation of profile by users . </a:t>
            </a:r>
          </a:p>
          <a:p>
            <a:pPr marL="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CD923-7643-492C-A5B4-42A634E6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71" y="1893638"/>
            <a:ext cx="1473586" cy="158636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BBA0587-B356-4FE5-B35F-B4D35E9FD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276" y="1902339"/>
            <a:ext cx="1469449" cy="15819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CE9388E-3DB9-4ED0-B64E-D4BF832C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02" y="1900464"/>
            <a:ext cx="1473586" cy="158636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D40866C-A835-4C73-9042-4E1E086D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544" y="1893112"/>
            <a:ext cx="1554727" cy="1600359"/>
          </a:xfrm>
          <a:prstGeom prst="rect">
            <a:avLst/>
          </a:prstGeom>
        </p:spPr>
      </p:pic>
      <p:grpSp>
        <p:nvGrpSpPr>
          <p:cNvPr id="62" name="Google Shape;5407;p46">
            <a:extLst>
              <a:ext uri="{FF2B5EF4-FFF2-40B4-BE49-F238E27FC236}">
                <a16:creationId xmlns:a16="http://schemas.microsoft.com/office/drawing/2014/main" id="{38F939F2-45AA-45D7-A604-E59C372E5F3B}"/>
              </a:ext>
            </a:extLst>
          </p:cNvPr>
          <p:cNvGrpSpPr/>
          <p:nvPr/>
        </p:nvGrpSpPr>
        <p:grpSpPr>
          <a:xfrm>
            <a:off x="847838" y="2205225"/>
            <a:ext cx="261990" cy="336823"/>
            <a:chOff x="-64406125" y="3362225"/>
            <a:chExt cx="318226" cy="314801"/>
          </a:xfrm>
          <a:solidFill>
            <a:srgbClr val="FFC000"/>
          </a:solidFill>
        </p:grpSpPr>
        <p:sp>
          <p:nvSpPr>
            <p:cNvPr id="63" name="Google Shape;5408;p46">
              <a:extLst>
                <a:ext uri="{FF2B5EF4-FFF2-40B4-BE49-F238E27FC236}">
                  <a16:creationId xmlns:a16="http://schemas.microsoft.com/office/drawing/2014/main" id="{FE7E83B6-37B7-4E30-AB72-DA4D0346D882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409;p46">
              <a:extLst>
                <a:ext uri="{FF2B5EF4-FFF2-40B4-BE49-F238E27FC236}">
                  <a16:creationId xmlns:a16="http://schemas.microsoft.com/office/drawing/2014/main" id="{2EDEE965-9455-4434-86B6-CD9024B9DF29}"/>
                </a:ext>
              </a:extLst>
            </p:cNvPr>
            <p:cNvSpPr/>
            <p:nvPr/>
          </p:nvSpPr>
          <p:spPr>
            <a:xfrm>
              <a:off x="-64406125" y="3559050"/>
              <a:ext cx="318226" cy="117976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" name="Google Shape;4517;p45">
            <a:extLst>
              <a:ext uri="{FF2B5EF4-FFF2-40B4-BE49-F238E27FC236}">
                <a16:creationId xmlns:a16="http://schemas.microsoft.com/office/drawing/2014/main" id="{B8E422EF-61E7-4057-B409-CA9C6A26466D}"/>
              </a:ext>
            </a:extLst>
          </p:cNvPr>
          <p:cNvGrpSpPr/>
          <p:nvPr/>
        </p:nvGrpSpPr>
        <p:grpSpPr>
          <a:xfrm>
            <a:off x="4451412" y="2222368"/>
            <a:ext cx="227990" cy="290466"/>
            <a:chOff x="2071000" y="1435025"/>
            <a:chExt cx="500400" cy="481875"/>
          </a:xfrm>
          <a:solidFill>
            <a:srgbClr val="FFC000"/>
          </a:solidFill>
        </p:grpSpPr>
        <p:sp>
          <p:nvSpPr>
            <p:cNvPr id="70" name="Google Shape;4518;p45">
              <a:extLst>
                <a:ext uri="{FF2B5EF4-FFF2-40B4-BE49-F238E27FC236}">
                  <a16:creationId xmlns:a16="http://schemas.microsoft.com/office/drawing/2014/main" id="{A31EF97E-2197-46A3-85A9-71118C91EDD4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" name="Google Shape;4519;p45">
              <a:extLst>
                <a:ext uri="{FF2B5EF4-FFF2-40B4-BE49-F238E27FC236}">
                  <a16:creationId xmlns:a16="http://schemas.microsoft.com/office/drawing/2014/main" id="{EF9D533B-7B4D-454C-AEB4-CBD60FEF28EF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4520;p45">
              <a:extLst>
                <a:ext uri="{FF2B5EF4-FFF2-40B4-BE49-F238E27FC236}">
                  <a16:creationId xmlns:a16="http://schemas.microsoft.com/office/drawing/2014/main" id="{0CB44067-D642-4306-BB18-4CD02E2B236A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" name="Google Shape;862;p34">
            <a:extLst>
              <a:ext uri="{FF2B5EF4-FFF2-40B4-BE49-F238E27FC236}">
                <a16:creationId xmlns:a16="http://schemas.microsoft.com/office/drawing/2014/main" id="{F4EEEA87-7C4B-434E-8A90-CCE9FAE35590}"/>
              </a:ext>
            </a:extLst>
          </p:cNvPr>
          <p:cNvSpPr/>
          <p:nvPr/>
        </p:nvSpPr>
        <p:spPr>
          <a:xfrm rot="179741">
            <a:off x="6279581" y="2212628"/>
            <a:ext cx="291764" cy="323245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1ECA94E-937E-4AD2-8E66-23935601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463" y="1904521"/>
            <a:ext cx="1473586" cy="1586360"/>
          </a:xfrm>
          <a:prstGeom prst="rect">
            <a:avLst/>
          </a:prstGeom>
        </p:spPr>
      </p:pic>
      <p:grpSp>
        <p:nvGrpSpPr>
          <p:cNvPr id="79" name="Google Shape;7555;p51">
            <a:extLst>
              <a:ext uri="{FF2B5EF4-FFF2-40B4-BE49-F238E27FC236}">
                <a16:creationId xmlns:a16="http://schemas.microsoft.com/office/drawing/2014/main" id="{585E51E9-08BF-4B83-A654-C156CDBCE93E}"/>
              </a:ext>
            </a:extLst>
          </p:cNvPr>
          <p:cNvGrpSpPr/>
          <p:nvPr/>
        </p:nvGrpSpPr>
        <p:grpSpPr>
          <a:xfrm>
            <a:off x="8035695" y="2215813"/>
            <a:ext cx="276427" cy="297021"/>
            <a:chOff x="-28461325" y="3545475"/>
            <a:chExt cx="296950" cy="296175"/>
          </a:xfrm>
          <a:solidFill>
            <a:srgbClr val="FFC000"/>
          </a:solidFill>
        </p:grpSpPr>
        <p:sp>
          <p:nvSpPr>
            <p:cNvPr id="80" name="Google Shape;7556;p51">
              <a:extLst>
                <a:ext uri="{FF2B5EF4-FFF2-40B4-BE49-F238E27FC236}">
                  <a16:creationId xmlns:a16="http://schemas.microsoft.com/office/drawing/2014/main" id="{B33C7004-9A1E-4216-931A-F7EEBBAD5948}"/>
                </a:ext>
              </a:extLst>
            </p:cNvPr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557;p51">
              <a:extLst>
                <a:ext uri="{FF2B5EF4-FFF2-40B4-BE49-F238E27FC236}">
                  <a16:creationId xmlns:a16="http://schemas.microsoft.com/office/drawing/2014/main" id="{7EA31158-F6E4-43B5-B533-5149DE858309}"/>
                </a:ext>
              </a:extLst>
            </p:cNvPr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558;p51">
              <a:extLst>
                <a:ext uri="{FF2B5EF4-FFF2-40B4-BE49-F238E27FC236}">
                  <a16:creationId xmlns:a16="http://schemas.microsoft.com/office/drawing/2014/main" id="{7FAD2BE6-3D11-413F-B93C-3CA9CD208D30}"/>
                </a:ext>
              </a:extLst>
            </p:cNvPr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559;p51">
              <a:extLst>
                <a:ext uri="{FF2B5EF4-FFF2-40B4-BE49-F238E27FC236}">
                  <a16:creationId xmlns:a16="http://schemas.microsoft.com/office/drawing/2014/main" id="{EE523121-8564-4BEA-BD1D-20FD368AAF0C}"/>
                </a:ext>
              </a:extLst>
            </p:cNvPr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560;p51">
              <a:extLst>
                <a:ext uri="{FF2B5EF4-FFF2-40B4-BE49-F238E27FC236}">
                  <a16:creationId xmlns:a16="http://schemas.microsoft.com/office/drawing/2014/main" id="{722F0F1A-2D32-41DD-A007-0F064B417160}"/>
                </a:ext>
              </a:extLst>
            </p:cNvPr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561;p51">
              <a:extLst>
                <a:ext uri="{FF2B5EF4-FFF2-40B4-BE49-F238E27FC236}">
                  <a16:creationId xmlns:a16="http://schemas.microsoft.com/office/drawing/2014/main" id="{066B28EF-1A5C-400C-8893-68194C493272}"/>
                </a:ext>
              </a:extLst>
            </p:cNvPr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560;p28">
            <a:extLst>
              <a:ext uri="{FF2B5EF4-FFF2-40B4-BE49-F238E27FC236}">
                <a16:creationId xmlns:a16="http://schemas.microsoft.com/office/drawing/2014/main" id="{D083339F-FC44-4156-8F97-1A681B247E05}"/>
              </a:ext>
            </a:extLst>
          </p:cNvPr>
          <p:cNvSpPr txBox="1">
            <a:spLocks/>
          </p:cNvSpPr>
          <p:nvPr/>
        </p:nvSpPr>
        <p:spPr>
          <a:xfrm>
            <a:off x="2091844" y="3755812"/>
            <a:ext cx="1377338" cy="129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Motivate users to take care of their health   through motivational / Inspirational messages</a:t>
            </a:r>
          </a:p>
        </p:txBody>
      </p:sp>
      <p:sp>
        <p:nvSpPr>
          <p:cNvPr id="88" name="Google Shape;563;p28">
            <a:extLst>
              <a:ext uri="{FF2B5EF4-FFF2-40B4-BE49-F238E27FC236}">
                <a16:creationId xmlns:a16="http://schemas.microsoft.com/office/drawing/2014/main" id="{6D88DB58-9A07-4DF3-BC64-E6E0DB299197}"/>
              </a:ext>
            </a:extLst>
          </p:cNvPr>
          <p:cNvSpPr txBox="1">
            <a:spLocks/>
          </p:cNvSpPr>
          <p:nvPr/>
        </p:nvSpPr>
        <p:spPr>
          <a:xfrm>
            <a:off x="7183942" y="3361414"/>
            <a:ext cx="2076000" cy="52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IN" sz="1400" dirty="0">
                <a:solidFill>
                  <a:srgbClr val="FFCC00"/>
                </a:solidFill>
              </a:rPr>
              <a:t>USER MEDICAL DATABASE</a:t>
            </a:r>
          </a:p>
        </p:txBody>
      </p:sp>
      <p:sp>
        <p:nvSpPr>
          <p:cNvPr id="89" name="Google Shape;560;p28">
            <a:extLst>
              <a:ext uri="{FF2B5EF4-FFF2-40B4-BE49-F238E27FC236}">
                <a16:creationId xmlns:a16="http://schemas.microsoft.com/office/drawing/2014/main" id="{2D1087C8-6356-4FB7-99DB-9FD764A01712}"/>
              </a:ext>
            </a:extLst>
          </p:cNvPr>
          <p:cNvSpPr txBox="1">
            <a:spLocks/>
          </p:cNvSpPr>
          <p:nvPr/>
        </p:nvSpPr>
        <p:spPr>
          <a:xfrm>
            <a:off x="7565945" y="3772399"/>
            <a:ext cx="1394099" cy="127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Storing of Medical Reports </a:t>
            </a:r>
          </a:p>
        </p:txBody>
      </p:sp>
      <p:sp>
        <p:nvSpPr>
          <p:cNvPr id="37" name="Google Shape;565;p28">
            <a:extLst>
              <a:ext uri="{FF2B5EF4-FFF2-40B4-BE49-F238E27FC236}">
                <a16:creationId xmlns:a16="http://schemas.microsoft.com/office/drawing/2014/main" id="{E10C0215-742A-4256-9BA9-224F2BE99620}"/>
              </a:ext>
            </a:extLst>
          </p:cNvPr>
          <p:cNvSpPr txBox="1">
            <a:spLocks/>
          </p:cNvSpPr>
          <p:nvPr/>
        </p:nvSpPr>
        <p:spPr>
          <a:xfrm>
            <a:off x="3536366" y="3375321"/>
            <a:ext cx="2076000" cy="36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Black"/>
              <a:buNone/>
              <a:defRPr sz="1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IN" sz="1400">
                <a:solidFill>
                  <a:srgbClr val="FFCC00"/>
                </a:solidFill>
              </a:rPr>
              <a:t>SPEED DIAL</a:t>
            </a:r>
            <a:endParaRPr lang="en-IN" sz="1400" dirty="0">
              <a:solidFill>
                <a:srgbClr val="FFCC00"/>
              </a:solidFill>
            </a:endParaRPr>
          </a:p>
        </p:txBody>
      </p:sp>
      <p:sp>
        <p:nvSpPr>
          <p:cNvPr id="38" name="Google Shape;984;p34">
            <a:extLst>
              <a:ext uri="{FF2B5EF4-FFF2-40B4-BE49-F238E27FC236}">
                <a16:creationId xmlns:a16="http://schemas.microsoft.com/office/drawing/2014/main" id="{BC9A9458-E329-41B4-9013-EE1CE1373084}"/>
              </a:ext>
            </a:extLst>
          </p:cNvPr>
          <p:cNvSpPr/>
          <p:nvPr/>
        </p:nvSpPr>
        <p:spPr>
          <a:xfrm>
            <a:off x="2659129" y="2267936"/>
            <a:ext cx="237751" cy="245257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725674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15"/>
      </a:accent1>
      <a:accent2>
        <a:srgbClr val="FFB215"/>
      </a:accent2>
      <a:accent3>
        <a:srgbClr val="FFB215"/>
      </a:accent3>
      <a:accent4>
        <a:srgbClr val="FFB215"/>
      </a:accent4>
      <a:accent5>
        <a:srgbClr val="FFB215"/>
      </a:accent5>
      <a:accent6>
        <a:srgbClr val="FFB215"/>
      </a:accent6>
      <a:hlink>
        <a:srgbClr val="FFB2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868</Words>
  <Application>Microsoft Office PowerPoint</Application>
  <PresentationFormat>On-screen Show (16:9)</PresentationFormat>
  <Paragraphs>112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Roboto Light</vt:lpstr>
      <vt:lpstr>Segoe Script</vt:lpstr>
      <vt:lpstr>Roboto Black</vt:lpstr>
      <vt:lpstr>Wingdings</vt:lpstr>
      <vt:lpstr>Segoe Print</vt:lpstr>
      <vt:lpstr>Arial</vt:lpstr>
      <vt:lpstr>Roboto Mono Regular</vt:lpstr>
      <vt:lpstr>Didact Gothic</vt:lpstr>
      <vt:lpstr>Bree Serif</vt:lpstr>
      <vt:lpstr>WEB PROPOSAL</vt:lpstr>
      <vt:lpstr>PowerPoint Presentation</vt:lpstr>
      <vt:lpstr>TABLE OF CONTENTS</vt:lpstr>
      <vt:lpstr>ABOUT MedAide</vt:lpstr>
      <vt:lpstr>SIGNIFICANCE OF MedAide</vt:lpstr>
      <vt:lpstr>MedAide GOALS</vt:lpstr>
      <vt:lpstr>METHODOLOGY</vt:lpstr>
      <vt:lpstr>FEATURES PROPOSED - MedAide</vt:lpstr>
      <vt:lpstr>FEATURES PROPOSED - MedAide - contd..</vt:lpstr>
      <vt:lpstr>FEATURES IMPLEMENTED - MedAide </vt:lpstr>
      <vt:lpstr>PowerPoint Presentation</vt:lpstr>
      <vt:lpstr>PowerPoint Presentation</vt:lpstr>
      <vt:lpstr>PowerPoint Presentation</vt:lpstr>
      <vt:lpstr>DEMO VIDEO OF MedAide</vt:lpstr>
      <vt:lpstr>CHALLENGES </vt:lpstr>
      <vt:lpstr>WAY FORWARD Scope for improvements in  MedAide </vt:lpstr>
      <vt:lpstr>TEAM - CODE HUNTERS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MEDAIDE</dc:title>
  <dc:creator>Diya</dc:creator>
  <cp:lastModifiedBy>DIYA NAUSHAD</cp:lastModifiedBy>
  <cp:revision>155</cp:revision>
  <dcterms:modified xsi:type="dcterms:W3CDTF">2020-12-24T17:28:14Z</dcterms:modified>
</cp:coreProperties>
</file>